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7" r:id="rId2"/>
    <p:sldId id="399" r:id="rId3"/>
    <p:sldId id="659" r:id="rId4"/>
    <p:sldId id="661" r:id="rId5"/>
    <p:sldId id="652" r:id="rId6"/>
    <p:sldId id="347" r:id="rId7"/>
    <p:sldId id="660" r:id="rId8"/>
    <p:sldId id="653" r:id="rId9"/>
    <p:sldId id="654" r:id="rId10"/>
    <p:sldId id="655" r:id="rId11"/>
    <p:sldId id="662" r:id="rId12"/>
    <p:sldId id="657" r:id="rId13"/>
    <p:sldId id="674" r:id="rId14"/>
    <p:sldId id="656" r:id="rId15"/>
    <p:sldId id="353" r:id="rId1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250" autoAdjust="0"/>
    <p:restoredTop sz="75943" autoAdjust="0"/>
  </p:normalViewPr>
  <p:slideViewPr>
    <p:cSldViewPr snapToGrid="0" snapToObjects="1">
      <p:cViewPr varScale="1">
        <p:scale>
          <a:sx n="53" d="100"/>
          <a:sy n="53" d="100"/>
        </p:scale>
        <p:origin x="714" y="42"/>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D3767C-658B-4C97-AF1B-518BDD85E293}" type="doc">
      <dgm:prSet loTypeId="urn:microsoft.com/office/officeart/2005/8/layout/hChevron3" loCatId="process" qsTypeId="urn:microsoft.com/office/officeart/2005/8/quickstyle/simple1" qsCatId="simple" csTypeId="urn:microsoft.com/office/officeart/2005/8/colors/colorful5" csCatId="colorful" phldr="1"/>
      <dgm:spPr/>
    </dgm:pt>
    <dgm:pt modelId="{3A71B15C-FB83-4CBD-9576-D0160AE57F3B}">
      <dgm:prSet phldrT="[Text]" custT="1"/>
      <dgm:spPr/>
      <dgm:t>
        <a:bodyPr/>
        <a:lstStyle/>
        <a:p>
          <a:r>
            <a:rPr lang="en-US" sz="2000" b="0" dirty="0" smtClean="0">
              <a:solidFill>
                <a:schemeClr val="tx1"/>
              </a:solidFill>
              <a:latin typeface="Times New Roman" panose="02020603050405020304" pitchFamily="18" charset="0"/>
              <a:cs typeface="Times New Roman" panose="02020603050405020304" pitchFamily="18" charset="0"/>
            </a:rPr>
            <a:t>Headline</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2E623016-7E11-4167-BDC4-0989162148B7}" type="parTrans" cxnId="{1641E6FC-9D1E-4D11-86A1-351444B2F97E}">
      <dgm:prSet/>
      <dgm:spPr/>
      <dgm:t>
        <a:bodyPr/>
        <a:lstStyle/>
        <a:p>
          <a:endParaRPr lang="en-US"/>
        </a:p>
      </dgm:t>
    </dgm:pt>
    <dgm:pt modelId="{8EA5FAEA-57E7-416A-8802-48D7BA1DFFD9}" type="sibTrans" cxnId="{1641E6FC-9D1E-4D11-86A1-351444B2F97E}">
      <dgm:prSet/>
      <dgm:spPr/>
      <dgm:t>
        <a:bodyPr/>
        <a:lstStyle/>
        <a:p>
          <a:endParaRPr lang="en-US"/>
        </a:p>
      </dgm:t>
    </dgm:pt>
    <dgm:pt modelId="{61A29EFF-4290-40CB-A066-60BA1A60C39E}">
      <dgm:prSet phldrT="[Text]" custT="1"/>
      <dgm:spPr/>
      <dgm:t>
        <a:bodyPr/>
        <a:lstStyle/>
        <a:p>
          <a:r>
            <a:rPr lang="en-US" sz="2000" b="0" dirty="0" smtClean="0">
              <a:solidFill>
                <a:schemeClr val="tx1"/>
              </a:solidFill>
              <a:latin typeface="Times New Roman" panose="02020603050405020304" pitchFamily="18" charset="0"/>
              <a:cs typeface="Times New Roman" panose="02020603050405020304" pitchFamily="18" charset="0"/>
            </a:rPr>
            <a:t>Playback</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FBDF25A0-C023-42A1-B948-AEDB0A0375E1}" type="parTrans" cxnId="{DA907D15-C9E6-469B-9701-777138421AE7}">
      <dgm:prSet/>
      <dgm:spPr/>
      <dgm:t>
        <a:bodyPr/>
        <a:lstStyle/>
        <a:p>
          <a:endParaRPr lang="en-US"/>
        </a:p>
      </dgm:t>
    </dgm:pt>
    <dgm:pt modelId="{210B0C09-AD40-45E4-8275-0D12D1BB68FC}" type="sibTrans" cxnId="{DA907D15-C9E6-469B-9701-777138421AE7}">
      <dgm:prSet/>
      <dgm:spPr/>
      <dgm:t>
        <a:bodyPr/>
        <a:lstStyle/>
        <a:p>
          <a:endParaRPr lang="en-US"/>
        </a:p>
      </dgm:t>
    </dgm:pt>
    <dgm:pt modelId="{05D57E21-9DA2-4BDB-B2B3-358863BB0D22}">
      <dgm:prSet phldrT="[Text]" custT="1"/>
      <dgm:spPr/>
      <dgm:t>
        <a:bodyPr/>
        <a:lstStyle/>
        <a:p>
          <a:r>
            <a:rPr lang="en-US" sz="2000" b="0" dirty="0" smtClean="0">
              <a:solidFill>
                <a:schemeClr val="tx1"/>
              </a:solidFill>
              <a:latin typeface="Times New Roman" panose="02020603050405020304" pitchFamily="18" charset="0"/>
              <a:cs typeface="Times New Roman" panose="02020603050405020304" pitchFamily="18" charset="0"/>
            </a:rPr>
            <a:t>Reason</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708FB707-CA54-472B-B6AE-42CC4407ACC1}" type="parTrans" cxnId="{29E5A374-4BD9-4C5E-9784-5668B1380BF6}">
      <dgm:prSet/>
      <dgm:spPr/>
      <dgm:t>
        <a:bodyPr/>
        <a:lstStyle/>
        <a:p>
          <a:endParaRPr lang="en-US"/>
        </a:p>
      </dgm:t>
    </dgm:pt>
    <dgm:pt modelId="{751EA6E4-6EB3-46A0-A0C9-F208115ADBC7}" type="sibTrans" cxnId="{29E5A374-4BD9-4C5E-9784-5668B1380BF6}">
      <dgm:prSet/>
      <dgm:spPr/>
      <dgm:t>
        <a:bodyPr/>
        <a:lstStyle/>
        <a:p>
          <a:endParaRPr lang="en-US"/>
        </a:p>
      </dgm:t>
    </dgm:pt>
    <dgm:pt modelId="{6DC0515C-FBCA-4070-B4E6-4D42E00F3F43}">
      <dgm:prSet custT="1"/>
      <dgm:spPr/>
      <dgm:t>
        <a:bodyPr/>
        <a:lstStyle/>
        <a:p>
          <a:r>
            <a:rPr lang="en-US" sz="2000" b="0" dirty="0" smtClean="0">
              <a:solidFill>
                <a:schemeClr val="tx1"/>
              </a:solidFill>
              <a:latin typeface="Times New Roman" panose="02020603050405020304" pitchFamily="18" charset="0"/>
              <a:cs typeface="Times New Roman" panose="02020603050405020304" pitchFamily="18" charset="0"/>
            </a:rPr>
            <a:t>Remedy</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DF90A81D-0296-421E-BF06-47EAC5023C1C}" type="parTrans" cxnId="{2FB51428-4511-4B37-9D57-8C7ACEA5FD53}">
      <dgm:prSet/>
      <dgm:spPr/>
      <dgm:t>
        <a:bodyPr/>
        <a:lstStyle/>
        <a:p>
          <a:endParaRPr lang="en-US"/>
        </a:p>
      </dgm:t>
    </dgm:pt>
    <dgm:pt modelId="{91E630C7-EF60-427D-A6CE-DF065E33FB49}" type="sibTrans" cxnId="{2FB51428-4511-4B37-9D57-8C7ACEA5FD53}">
      <dgm:prSet/>
      <dgm:spPr/>
      <dgm:t>
        <a:bodyPr/>
        <a:lstStyle/>
        <a:p>
          <a:endParaRPr lang="en-US"/>
        </a:p>
      </dgm:t>
    </dgm:pt>
    <dgm:pt modelId="{0EFDDF54-72EA-4D5B-A87F-39AC6625EFD7}">
      <dgm:prSet custT="1"/>
      <dgm:spPr/>
      <dgm:t>
        <a:bodyPr/>
        <a:lstStyle/>
        <a:p>
          <a:r>
            <a:rPr lang="en-US" sz="2000" b="0" dirty="0" smtClean="0">
              <a:solidFill>
                <a:schemeClr val="tx1"/>
              </a:solidFill>
              <a:latin typeface="Times New Roman" panose="02020603050405020304" pitchFamily="18" charset="0"/>
              <a:cs typeface="Times New Roman" panose="02020603050405020304" pitchFamily="18" charset="0"/>
            </a:rPr>
            <a:t>Demonstration</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FC100FB1-F0D1-4CDA-B2EA-2F49DB52D4E7}" type="parTrans" cxnId="{71B851C1-19C9-4152-88B8-7CCB53A51ED2}">
      <dgm:prSet/>
      <dgm:spPr/>
      <dgm:t>
        <a:bodyPr/>
        <a:lstStyle/>
        <a:p>
          <a:endParaRPr lang="en-US"/>
        </a:p>
      </dgm:t>
    </dgm:pt>
    <dgm:pt modelId="{F1B4B41D-7101-4028-81C6-1786E621E9BD}" type="sibTrans" cxnId="{71B851C1-19C9-4152-88B8-7CCB53A51ED2}">
      <dgm:prSet/>
      <dgm:spPr/>
      <dgm:t>
        <a:bodyPr/>
        <a:lstStyle/>
        <a:p>
          <a:endParaRPr lang="en-US"/>
        </a:p>
      </dgm:t>
    </dgm:pt>
    <dgm:pt modelId="{5DBC167E-2840-41CD-893D-9DE9412A78C0}">
      <dgm:prSet custT="1"/>
      <dgm:spPr/>
      <dgm:t>
        <a:bodyPr/>
        <a:lstStyle/>
        <a:p>
          <a:r>
            <a:rPr lang="en-US" sz="2000" b="0" dirty="0" smtClean="0">
              <a:solidFill>
                <a:schemeClr val="tx1"/>
              </a:solidFill>
              <a:latin typeface="Times New Roman" panose="02020603050405020304" pitchFamily="18" charset="0"/>
              <a:cs typeface="Times New Roman" panose="02020603050405020304" pitchFamily="18" charset="0"/>
            </a:rPr>
            <a:t>Replay</a:t>
          </a:r>
          <a:endParaRPr lang="en-US" sz="2000" b="0" dirty="0">
            <a:solidFill>
              <a:schemeClr val="tx1"/>
            </a:solidFill>
            <a:latin typeface="Times New Roman" panose="02020603050405020304" pitchFamily="18" charset="0"/>
            <a:cs typeface="Times New Roman" panose="02020603050405020304" pitchFamily="18" charset="0"/>
          </a:endParaRPr>
        </a:p>
      </dgm:t>
    </dgm:pt>
    <dgm:pt modelId="{35C9D808-0E47-437F-BD51-52C33E772C99}" type="parTrans" cxnId="{F071E436-B48A-46F6-96CD-565922B2A512}">
      <dgm:prSet/>
      <dgm:spPr/>
      <dgm:t>
        <a:bodyPr/>
        <a:lstStyle/>
        <a:p>
          <a:endParaRPr lang="en-US"/>
        </a:p>
      </dgm:t>
    </dgm:pt>
    <dgm:pt modelId="{D85B9FA7-7118-4ECE-A442-CA826A867C0E}" type="sibTrans" cxnId="{F071E436-B48A-46F6-96CD-565922B2A512}">
      <dgm:prSet/>
      <dgm:spPr/>
      <dgm:t>
        <a:bodyPr/>
        <a:lstStyle/>
        <a:p>
          <a:endParaRPr lang="en-US"/>
        </a:p>
      </dgm:t>
    </dgm:pt>
    <dgm:pt modelId="{E1271730-24F7-489A-9A32-5A34E84B3E2B}" type="pres">
      <dgm:prSet presAssocID="{B2D3767C-658B-4C97-AF1B-518BDD85E293}" presName="Name0" presStyleCnt="0">
        <dgm:presLayoutVars>
          <dgm:dir/>
          <dgm:resizeHandles val="exact"/>
        </dgm:presLayoutVars>
      </dgm:prSet>
      <dgm:spPr/>
    </dgm:pt>
    <dgm:pt modelId="{0FEF9982-05D5-4F9D-95F8-0941A9B3E4BF}" type="pres">
      <dgm:prSet presAssocID="{3A71B15C-FB83-4CBD-9576-D0160AE57F3B}" presName="parTxOnly" presStyleLbl="node1" presStyleIdx="0" presStyleCnt="6" custLinFactNeighborX="-305">
        <dgm:presLayoutVars>
          <dgm:bulletEnabled val="1"/>
        </dgm:presLayoutVars>
      </dgm:prSet>
      <dgm:spPr/>
      <dgm:t>
        <a:bodyPr/>
        <a:lstStyle/>
        <a:p>
          <a:endParaRPr lang="en-US"/>
        </a:p>
      </dgm:t>
    </dgm:pt>
    <dgm:pt modelId="{F7680FF6-78F3-417D-BEE6-2F2EF15CDEC6}" type="pres">
      <dgm:prSet presAssocID="{8EA5FAEA-57E7-416A-8802-48D7BA1DFFD9}" presName="parSpace" presStyleCnt="0"/>
      <dgm:spPr/>
    </dgm:pt>
    <dgm:pt modelId="{BAF0E997-A6A7-4543-A022-AFB0AAD2B834}" type="pres">
      <dgm:prSet presAssocID="{61A29EFF-4290-40CB-A066-60BA1A60C39E}" presName="parTxOnly" presStyleLbl="node1" presStyleIdx="1" presStyleCnt="6" custLinFactNeighborX="-305">
        <dgm:presLayoutVars>
          <dgm:bulletEnabled val="1"/>
        </dgm:presLayoutVars>
      </dgm:prSet>
      <dgm:spPr/>
      <dgm:t>
        <a:bodyPr/>
        <a:lstStyle/>
        <a:p>
          <a:endParaRPr lang="en-US"/>
        </a:p>
      </dgm:t>
    </dgm:pt>
    <dgm:pt modelId="{8DECB220-D30D-4378-BD06-925BA3D09E80}" type="pres">
      <dgm:prSet presAssocID="{210B0C09-AD40-45E4-8275-0D12D1BB68FC}" presName="parSpace" presStyleCnt="0"/>
      <dgm:spPr/>
    </dgm:pt>
    <dgm:pt modelId="{FB00FCFA-DD7B-4C62-999F-E9AD31AC0127}" type="pres">
      <dgm:prSet presAssocID="{05D57E21-9DA2-4BDB-B2B3-358863BB0D22}" presName="parTxOnly" presStyleLbl="node1" presStyleIdx="2" presStyleCnt="6" custLinFactNeighborX="-305">
        <dgm:presLayoutVars>
          <dgm:bulletEnabled val="1"/>
        </dgm:presLayoutVars>
      </dgm:prSet>
      <dgm:spPr/>
      <dgm:t>
        <a:bodyPr/>
        <a:lstStyle/>
        <a:p>
          <a:endParaRPr lang="en-US"/>
        </a:p>
      </dgm:t>
    </dgm:pt>
    <dgm:pt modelId="{1F570B4E-F265-471A-B4F4-FC023FC4A824}" type="pres">
      <dgm:prSet presAssocID="{751EA6E4-6EB3-46A0-A0C9-F208115ADBC7}" presName="parSpace" presStyleCnt="0"/>
      <dgm:spPr/>
    </dgm:pt>
    <dgm:pt modelId="{21482D90-E10E-4256-A7AC-3E97E1A27AE5}" type="pres">
      <dgm:prSet presAssocID="{6DC0515C-FBCA-4070-B4E6-4D42E00F3F43}" presName="parTxOnly" presStyleLbl="node1" presStyleIdx="3" presStyleCnt="6" custLinFactNeighborX="-305">
        <dgm:presLayoutVars>
          <dgm:bulletEnabled val="1"/>
        </dgm:presLayoutVars>
      </dgm:prSet>
      <dgm:spPr/>
      <dgm:t>
        <a:bodyPr/>
        <a:lstStyle/>
        <a:p>
          <a:endParaRPr lang="en-US"/>
        </a:p>
      </dgm:t>
    </dgm:pt>
    <dgm:pt modelId="{45FD870C-460D-4262-A29F-FF60274641FA}" type="pres">
      <dgm:prSet presAssocID="{91E630C7-EF60-427D-A6CE-DF065E33FB49}" presName="parSpace" presStyleCnt="0"/>
      <dgm:spPr/>
    </dgm:pt>
    <dgm:pt modelId="{12AC6EE2-DF62-46EA-8000-6AAFD7378340}" type="pres">
      <dgm:prSet presAssocID="{0EFDDF54-72EA-4D5B-A87F-39AC6625EFD7}" presName="parTxOnly" presStyleLbl="node1" presStyleIdx="4" presStyleCnt="6" custLinFactNeighborX="-305">
        <dgm:presLayoutVars>
          <dgm:bulletEnabled val="1"/>
        </dgm:presLayoutVars>
      </dgm:prSet>
      <dgm:spPr/>
      <dgm:t>
        <a:bodyPr/>
        <a:lstStyle/>
        <a:p>
          <a:endParaRPr lang="en-US"/>
        </a:p>
      </dgm:t>
    </dgm:pt>
    <dgm:pt modelId="{9864A7AC-669F-4E71-B616-B4A69931434E}" type="pres">
      <dgm:prSet presAssocID="{F1B4B41D-7101-4028-81C6-1786E621E9BD}" presName="parSpace" presStyleCnt="0"/>
      <dgm:spPr/>
    </dgm:pt>
    <dgm:pt modelId="{9C071094-6428-4661-AC61-B5DBC1B95392}" type="pres">
      <dgm:prSet presAssocID="{5DBC167E-2840-41CD-893D-9DE9412A78C0}" presName="parTxOnly" presStyleLbl="node1" presStyleIdx="5" presStyleCnt="6">
        <dgm:presLayoutVars>
          <dgm:bulletEnabled val="1"/>
        </dgm:presLayoutVars>
      </dgm:prSet>
      <dgm:spPr/>
      <dgm:t>
        <a:bodyPr/>
        <a:lstStyle/>
        <a:p>
          <a:endParaRPr lang="en-US"/>
        </a:p>
      </dgm:t>
    </dgm:pt>
  </dgm:ptLst>
  <dgm:cxnLst>
    <dgm:cxn modelId="{19CA148E-883A-4250-A073-259C77CDA4EB}" type="presOf" srcId="{B2D3767C-658B-4C97-AF1B-518BDD85E293}" destId="{E1271730-24F7-489A-9A32-5A34E84B3E2B}" srcOrd="0" destOrd="0" presId="urn:microsoft.com/office/officeart/2005/8/layout/hChevron3"/>
    <dgm:cxn modelId="{1F6DB3B8-EEE7-42D7-A483-D0EBE69CE8F6}" type="presOf" srcId="{61A29EFF-4290-40CB-A066-60BA1A60C39E}" destId="{BAF0E997-A6A7-4543-A022-AFB0AAD2B834}" srcOrd="0" destOrd="0" presId="urn:microsoft.com/office/officeart/2005/8/layout/hChevron3"/>
    <dgm:cxn modelId="{F4469BC9-5821-4AE5-A990-DAA14C252682}" type="presOf" srcId="{0EFDDF54-72EA-4D5B-A87F-39AC6625EFD7}" destId="{12AC6EE2-DF62-46EA-8000-6AAFD7378340}" srcOrd="0" destOrd="0" presId="urn:microsoft.com/office/officeart/2005/8/layout/hChevron3"/>
    <dgm:cxn modelId="{1641E6FC-9D1E-4D11-86A1-351444B2F97E}" srcId="{B2D3767C-658B-4C97-AF1B-518BDD85E293}" destId="{3A71B15C-FB83-4CBD-9576-D0160AE57F3B}" srcOrd="0" destOrd="0" parTransId="{2E623016-7E11-4167-BDC4-0989162148B7}" sibTransId="{8EA5FAEA-57E7-416A-8802-48D7BA1DFFD9}"/>
    <dgm:cxn modelId="{06E39D26-FACE-4C6C-BC74-DC2A9F4C322D}" type="presOf" srcId="{6DC0515C-FBCA-4070-B4E6-4D42E00F3F43}" destId="{21482D90-E10E-4256-A7AC-3E97E1A27AE5}" srcOrd="0" destOrd="0" presId="urn:microsoft.com/office/officeart/2005/8/layout/hChevron3"/>
    <dgm:cxn modelId="{2FB51428-4511-4B37-9D57-8C7ACEA5FD53}" srcId="{B2D3767C-658B-4C97-AF1B-518BDD85E293}" destId="{6DC0515C-FBCA-4070-B4E6-4D42E00F3F43}" srcOrd="3" destOrd="0" parTransId="{DF90A81D-0296-421E-BF06-47EAC5023C1C}" sibTransId="{91E630C7-EF60-427D-A6CE-DF065E33FB49}"/>
    <dgm:cxn modelId="{1D6CF2B6-54DA-4C13-87D5-E3F57331F829}" type="presOf" srcId="{05D57E21-9DA2-4BDB-B2B3-358863BB0D22}" destId="{FB00FCFA-DD7B-4C62-999F-E9AD31AC0127}" srcOrd="0" destOrd="0" presId="urn:microsoft.com/office/officeart/2005/8/layout/hChevron3"/>
    <dgm:cxn modelId="{29E5A374-4BD9-4C5E-9784-5668B1380BF6}" srcId="{B2D3767C-658B-4C97-AF1B-518BDD85E293}" destId="{05D57E21-9DA2-4BDB-B2B3-358863BB0D22}" srcOrd="2" destOrd="0" parTransId="{708FB707-CA54-472B-B6AE-42CC4407ACC1}" sibTransId="{751EA6E4-6EB3-46A0-A0C9-F208115ADBC7}"/>
    <dgm:cxn modelId="{DA907D15-C9E6-469B-9701-777138421AE7}" srcId="{B2D3767C-658B-4C97-AF1B-518BDD85E293}" destId="{61A29EFF-4290-40CB-A066-60BA1A60C39E}" srcOrd="1" destOrd="0" parTransId="{FBDF25A0-C023-42A1-B948-AEDB0A0375E1}" sibTransId="{210B0C09-AD40-45E4-8275-0D12D1BB68FC}"/>
    <dgm:cxn modelId="{3178612C-B874-4F43-822F-9A0DA44B7630}" type="presOf" srcId="{3A71B15C-FB83-4CBD-9576-D0160AE57F3B}" destId="{0FEF9982-05D5-4F9D-95F8-0941A9B3E4BF}" srcOrd="0" destOrd="0" presId="urn:microsoft.com/office/officeart/2005/8/layout/hChevron3"/>
    <dgm:cxn modelId="{71B851C1-19C9-4152-88B8-7CCB53A51ED2}" srcId="{B2D3767C-658B-4C97-AF1B-518BDD85E293}" destId="{0EFDDF54-72EA-4D5B-A87F-39AC6625EFD7}" srcOrd="4" destOrd="0" parTransId="{FC100FB1-F0D1-4CDA-B2EA-2F49DB52D4E7}" sibTransId="{F1B4B41D-7101-4028-81C6-1786E621E9BD}"/>
    <dgm:cxn modelId="{0A615204-6C56-4859-A5C7-337CB38723C3}" type="presOf" srcId="{5DBC167E-2840-41CD-893D-9DE9412A78C0}" destId="{9C071094-6428-4661-AC61-B5DBC1B95392}" srcOrd="0" destOrd="0" presId="urn:microsoft.com/office/officeart/2005/8/layout/hChevron3"/>
    <dgm:cxn modelId="{F071E436-B48A-46F6-96CD-565922B2A512}" srcId="{B2D3767C-658B-4C97-AF1B-518BDD85E293}" destId="{5DBC167E-2840-41CD-893D-9DE9412A78C0}" srcOrd="5" destOrd="0" parTransId="{35C9D808-0E47-437F-BD51-52C33E772C99}" sibTransId="{D85B9FA7-7118-4ECE-A442-CA826A867C0E}"/>
    <dgm:cxn modelId="{C66EBB8F-87AF-47F8-9726-619EF2A0DCC6}" type="presParOf" srcId="{E1271730-24F7-489A-9A32-5A34E84B3E2B}" destId="{0FEF9982-05D5-4F9D-95F8-0941A9B3E4BF}" srcOrd="0" destOrd="0" presId="urn:microsoft.com/office/officeart/2005/8/layout/hChevron3"/>
    <dgm:cxn modelId="{11783CBB-3FF9-464A-A66B-B262B87BD8E9}" type="presParOf" srcId="{E1271730-24F7-489A-9A32-5A34E84B3E2B}" destId="{F7680FF6-78F3-417D-BEE6-2F2EF15CDEC6}" srcOrd="1" destOrd="0" presId="urn:microsoft.com/office/officeart/2005/8/layout/hChevron3"/>
    <dgm:cxn modelId="{68B3AF25-3FDB-43F5-AB6B-DA4270097824}" type="presParOf" srcId="{E1271730-24F7-489A-9A32-5A34E84B3E2B}" destId="{BAF0E997-A6A7-4543-A022-AFB0AAD2B834}" srcOrd="2" destOrd="0" presId="urn:microsoft.com/office/officeart/2005/8/layout/hChevron3"/>
    <dgm:cxn modelId="{09698055-D3B6-4ADD-932C-A9CC5EA4766B}" type="presParOf" srcId="{E1271730-24F7-489A-9A32-5A34E84B3E2B}" destId="{8DECB220-D30D-4378-BD06-925BA3D09E80}" srcOrd="3" destOrd="0" presId="urn:microsoft.com/office/officeart/2005/8/layout/hChevron3"/>
    <dgm:cxn modelId="{F6FDBDA8-3260-4DBE-83BA-4238EDCC5178}" type="presParOf" srcId="{E1271730-24F7-489A-9A32-5A34E84B3E2B}" destId="{FB00FCFA-DD7B-4C62-999F-E9AD31AC0127}" srcOrd="4" destOrd="0" presId="urn:microsoft.com/office/officeart/2005/8/layout/hChevron3"/>
    <dgm:cxn modelId="{4FD5F937-86A8-4216-B0B9-BBE7B2AECAF0}" type="presParOf" srcId="{E1271730-24F7-489A-9A32-5A34E84B3E2B}" destId="{1F570B4E-F265-471A-B4F4-FC023FC4A824}" srcOrd="5" destOrd="0" presId="urn:microsoft.com/office/officeart/2005/8/layout/hChevron3"/>
    <dgm:cxn modelId="{2DBE1F5E-0A58-4695-8DB4-5C9701113110}" type="presParOf" srcId="{E1271730-24F7-489A-9A32-5A34E84B3E2B}" destId="{21482D90-E10E-4256-A7AC-3E97E1A27AE5}" srcOrd="6" destOrd="0" presId="urn:microsoft.com/office/officeart/2005/8/layout/hChevron3"/>
    <dgm:cxn modelId="{49102AE1-A6A2-4414-826F-08B6D3D92AB0}" type="presParOf" srcId="{E1271730-24F7-489A-9A32-5A34E84B3E2B}" destId="{45FD870C-460D-4262-A29F-FF60274641FA}" srcOrd="7" destOrd="0" presId="urn:microsoft.com/office/officeart/2005/8/layout/hChevron3"/>
    <dgm:cxn modelId="{88A1F4BA-2CC0-4C9C-8131-0D02B4BEE3EC}" type="presParOf" srcId="{E1271730-24F7-489A-9A32-5A34E84B3E2B}" destId="{12AC6EE2-DF62-46EA-8000-6AAFD7378340}" srcOrd="8" destOrd="0" presId="urn:microsoft.com/office/officeart/2005/8/layout/hChevron3"/>
    <dgm:cxn modelId="{1490AC19-A162-4491-A612-963F26CCB42E}" type="presParOf" srcId="{E1271730-24F7-489A-9A32-5A34E84B3E2B}" destId="{9864A7AC-669F-4E71-B616-B4A69931434E}" srcOrd="9" destOrd="0" presId="urn:microsoft.com/office/officeart/2005/8/layout/hChevron3"/>
    <dgm:cxn modelId="{EB1BF540-423A-41F3-844A-A97E56660DC4}" type="presParOf" srcId="{E1271730-24F7-489A-9A32-5A34E84B3E2B}" destId="{9C071094-6428-4661-AC61-B5DBC1B95392}" srcOrd="1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EF9982-05D5-4F9D-95F8-0941A9B3E4BF}">
      <dsp:nvSpPr>
        <dsp:cNvPr id="0" name=""/>
        <dsp:cNvSpPr/>
      </dsp:nvSpPr>
      <dsp:spPr>
        <a:xfrm>
          <a:off x="0" y="2884782"/>
          <a:ext cx="1828353" cy="731341"/>
        </a:xfrm>
        <a:prstGeom prst="homePlat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lvl="0" algn="ctr" defTabSz="889000">
            <a:lnSpc>
              <a:spcPct val="90000"/>
            </a:lnSpc>
            <a:spcBef>
              <a:spcPct val="0"/>
            </a:spcBef>
            <a:spcAft>
              <a:spcPct val="35000"/>
            </a:spcAft>
          </a:pPr>
          <a:r>
            <a:rPr lang="en-US" sz="2000" b="0" kern="1200" dirty="0" smtClean="0">
              <a:solidFill>
                <a:schemeClr val="tx1"/>
              </a:solidFill>
              <a:latin typeface="Times New Roman" panose="02020603050405020304" pitchFamily="18" charset="0"/>
              <a:cs typeface="Times New Roman" panose="02020603050405020304" pitchFamily="18" charset="0"/>
            </a:rPr>
            <a:t>Headline</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0" y="2884782"/>
        <a:ext cx="1645518" cy="731341"/>
      </dsp:txXfrm>
    </dsp:sp>
    <dsp:sp modelId="{BAF0E997-A6A7-4543-A022-AFB0AAD2B834}">
      <dsp:nvSpPr>
        <dsp:cNvPr id="0" name=""/>
        <dsp:cNvSpPr/>
      </dsp:nvSpPr>
      <dsp:spPr>
        <a:xfrm>
          <a:off x="1462683" y="2884782"/>
          <a:ext cx="1828353" cy="731341"/>
        </a:xfrm>
        <a:prstGeom prst="chevron">
          <a:avLst/>
        </a:prstGeom>
        <a:solidFill>
          <a:schemeClr val="accent5">
            <a:hueOff val="-1986775"/>
            <a:satOff val="7962"/>
            <a:lumOff val="17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lvl="0" algn="ctr" defTabSz="889000">
            <a:lnSpc>
              <a:spcPct val="90000"/>
            </a:lnSpc>
            <a:spcBef>
              <a:spcPct val="0"/>
            </a:spcBef>
            <a:spcAft>
              <a:spcPct val="35000"/>
            </a:spcAft>
          </a:pPr>
          <a:r>
            <a:rPr lang="en-US" sz="2000" b="0" kern="1200" dirty="0" smtClean="0">
              <a:solidFill>
                <a:schemeClr val="tx1"/>
              </a:solidFill>
              <a:latin typeface="Times New Roman" panose="02020603050405020304" pitchFamily="18" charset="0"/>
              <a:cs typeface="Times New Roman" panose="02020603050405020304" pitchFamily="18" charset="0"/>
            </a:rPr>
            <a:t>Playback</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1828354" y="2884782"/>
        <a:ext cx="1097012" cy="731341"/>
      </dsp:txXfrm>
    </dsp:sp>
    <dsp:sp modelId="{FB00FCFA-DD7B-4C62-999F-E9AD31AC0127}">
      <dsp:nvSpPr>
        <dsp:cNvPr id="0" name=""/>
        <dsp:cNvSpPr/>
      </dsp:nvSpPr>
      <dsp:spPr>
        <a:xfrm>
          <a:off x="2925366" y="2884782"/>
          <a:ext cx="1828353" cy="731341"/>
        </a:xfrm>
        <a:prstGeom prst="chevron">
          <a:avLst/>
        </a:prstGeom>
        <a:solidFill>
          <a:schemeClr val="accent5">
            <a:hueOff val="-3973551"/>
            <a:satOff val="15924"/>
            <a:lumOff val="3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lvl="0" algn="ctr" defTabSz="889000">
            <a:lnSpc>
              <a:spcPct val="90000"/>
            </a:lnSpc>
            <a:spcBef>
              <a:spcPct val="0"/>
            </a:spcBef>
            <a:spcAft>
              <a:spcPct val="35000"/>
            </a:spcAft>
          </a:pPr>
          <a:r>
            <a:rPr lang="en-US" sz="2000" b="0" kern="1200" dirty="0" smtClean="0">
              <a:solidFill>
                <a:schemeClr val="tx1"/>
              </a:solidFill>
              <a:latin typeface="Times New Roman" panose="02020603050405020304" pitchFamily="18" charset="0"/>
              <a:cs typeface="Times New Roman" panose="02020603050405020304" pitchFamily="18" charset="0"/>
            </a:rPr>
            <a:t>Reason</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3291037" y="2884782"/>
        <a:ext cx="1097012" cy="731341"/>
      </dsp:txXfrm>
    </dsp:sp>
    <dsp:sp modelId="{21482D90-E10E-4256-A7AC-3E97E1A27AE5}">
      <dsp:nvSpPr>
        <dsp:cNvPr id="0" name=""/>
        <dsp:cNvSpPr/>
      </dsp:nvSpPr>
      <dsp:spPr>
        <a:xfrm>
          <a:off x="4388049" y="2884782"/>
          <a:ext cx="1828353" cy="731341"/>
        </a:xfrm>
        <a:prstGeom prst="chevron">
          <a:avLst/>
        </a:prstGeom>
        <a:solidFill>
          <a:schemeClr val="accent5">
            <a:hueOff val="-5960326"/>
            <a:satOff val="23887"/>
            <a:lumOff val="517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lvl="0" algn="ctr" defTabSz="889000">
            <a:lnSpc>
              <a:spcPct val="90000"/>
            </a:lnSpc>
            <a:spcBef>
              <a:spcPct val="0"/>
            </a:spcBef>
            <a:spcAft>
              <a:spcPct val="35000"/>
            </a:spcAft>
          </a:pPr>
          <a:r>
            <a:rPr lang="en-US" sz="2000" b="0" kern="1200" dirty="0" smtClean="0">
              <a:solidFill>
                <a:schemeClr val="tx1"/>
              </a:solidFill>
              <a:latin typeface="Times New Roman" panose="02020603050405020304" pitchFamily="18" charset="0"/>
              <a:cs typeface="Times New Roman" panose="02020603050405020304" pitchFamily="18" charset="0"/>
            </a:rPr>
            <a:t>Remedy</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4753720" y="2884782"/>
        <a:ext cx="1097012" cy="731341"/>
      </dsp:txXfrm>
    </dsp:sp>
    <dsp:sp modelId="{12AC6EE2-DF62-46EA-8000-6AAFD7378340}">
      <dsp:nvSpPr>
        <dsp:cNvPr id="0" name=""/>
        <dsp:cNvSpPr/>
      </dsp:nvSpPr>
      <dsp:spPr>
        <a:xfrm>
          <a:off x="5850732" y="2884782"/>
          <a:ext cx="1828353" cy="731341"/>
        </a:xfrm>
        <a:prstGeom prst="chevron">
          <a:avLst/>
        </a:prstGeom>
        <a:solidFill>
          <a:schemeClr val="accent5">
            <a:hueOff val="-7947101"/>
            <a:satOff val="31849"/>
            <a:lumOff val="6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lvl="0" algn="ctr" defTabSz="889000">
            <a:lnSpc>
              <a:spcPct val="90000"/>
            </a:lnSpc>
            <a:spcBef>
              <a:spcPct val="0"/>
            </a:spcBef>
            <a:spcAft>
              <a:spcPct val="35000"/>
            </a:spcAft>
          </a:pPr>
          <a:r>
            <a:rPr lang="en-US" sz="2000" b="0" kern="1200" dirty="0" smtClean="0">
              <a:solidFill>
                <a:schemeClr val="tx1"/>
              </a:solidFill>
              <a:latin typeface="Times New Roman" panose="02020603050405020304" pitchFamily="18" charset="0"/>
              <a:cs typeface="Times New Roman" panose="02020603050405020304" pitchFamily="18" charset="0"/>
            </a:rPr>
            <a:t>Demonstration</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6216403" y="2884782"/>
        <a:ext cx="1097012" cy="731341"/>
      </dsp:txXfrm>
    </dsp:sp>
    <dsp:sp modelId="{9C071094-6428-4661-AC61-B5DBC1B95392}">
      <dsp:nvSpPr>
        <dsp:cNvPr id="0" name=""/>
        <dsp:cNvSpPr/>
      </dsp:nvSpPr>
      <dsp:spPr>
        <a:xfrm>
          <a:off x="7314530" y="2884782"/>
          <a:ext cx="1828353" cy="731341"/>
        </a:xfrm>
        <a:prstGeom prst="chevron">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lvl="0" algn="ctr" defTabSz="889000">
            <a:lnSpc>
              <a:spcPct val="90000"/>
            </a:lnSpc>
            <a:spcBef>
              <a:spcPct val="0"/>
            </a:spcBef>
            <a:spcAft>
              <a:spcPct val="35000"/>
            </a:spcAft>
          </a:pPr>
          <a:r>
            <a:rPr lang="en-US" sz="2000" b="0" kern="1200" dirty="0" smtClean="0">
              <a:solidFill>
                <a:schemeClr val="tx1"/>
              </a:solidFill>
              <a:latin typeface="Times New Roman" panose="02020603050405020304" pitchFamily="18" charset="0"/>
              <a:cs typeface="Times New Roman" panose="02020603050405020304" pitchFamily="18" charset="0"/>
            </a:rPr>
            <a:t>Replay</a:t>
          </a:r>
          <a:endParaRPr lang="en-US" sz="2000" b="0" kern="1200" dirty="0">
            <a:solidFill>
              <a:schemeClr val="tx1"/>
            </a:solidFill>
            <a:latin typeface="Times New Roman" panose="02020603050405020304" pitchFamily="18" charset="0"/>
            <a:cs typeface="Times New Roman" panose="02020603050405020304" pitchFamily="18" charset="0"/>
          </a:endParaRPr>
        </a:p>
      </dsp:txBody>
      <dsp:txXfrm>
        <a:off x="7680201" y="2884782"/>
        <a:ext cx="1097012" cy="731341"/>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DF01FC44-F912-4F02-9119-F215F1B23C9F}" type="datetime1">
              <a:rPr lang="en-US"/>
              <a:pPr>
                <a:defRPr/>
              </a:pPr>
              <a:t>10/30/2017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FC96E979-3653-486D-A2D0-2FDA0B0E8E3C}" type="slidenum">
              <a:rPr lang="en-US" altLang="en-US"/>
              <a:pPr>
                <a:defRPr/>
              </a:pPr>
              <a:t>‹#›</a:t>
            </a:fld>
            <a:endParaRPr lang="en-US" altLang="en-US" dirty="0"/>
          </a:p>
        </p:txBody>
      </p:sp>
    </p:spTree>
    <p:extLst>
      <p:ext uri="{BB962C8B-B14F-4D97-AF65-F5344CB8AC3E}">
        <p14:creationId xmlns:p14="http://schemas.microsoft.com/office/powerpoint/2010/main" val="13346318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ED2BAE-FE8D-4FC9-9B36-F020436D631C}"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245037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The “Remedy”</a:t>
            </a:r>
            <a:r>
              <a:rPr lang="en-US" baseline="0" dirty="0" smtClean="0"/>
              <a:t> stage should be used by the trainer to explain to the trainee how they can address the issue identified in the headline. The remedy is the first stage of the </a:t>
            </a:r>
            <a:r>
              <a:rPr lang="en-US" baseline="0" dirty="0" err="1" smtClean="0"/>
              <a:t>feedforward</a:t>
            </a:r>
            <a:r>
              <a:rPr lang="en-US" baseline="0" dirty="0" smtClean="0"/>
              <a:t> leg of the review process and thus should be clearly and simply explained to the trainees. If the trainees do not have a clear understanding of the remedy, they will have difficulty understanding the “Demonstration” and performing the “Replay” which are the subsequent stages of the </a:t>
            </a:r>
            <a:r>
              <a:rPr lang="en-US" baseline="0" dirty="0" err="1" smtClean="0"/>
              <a:t>feedforward</a:t>
            </a:r>
            <a:r>
              <a:rPr lang="en-US" baseline="0" dirty="0" smtClean="0"/>
              <a:t> leg of the review process.</a:t>
            </a:r>
          </a:p>
          <a:p>
            <a:endParaRPr lang="en-US" baseline="0" dirty="0" smtClean="0"/>
          </a:p>
          <a:p>
            <a:r>
              <a:rPr lang="en-US" baseline="0" dirty="0" smtClean="0"/>
              <a:t>This slide also provides an example of a remedy which is related to the headline example earlier provided. In particular it explains how the challenge with not specifying the duration of a procedural power may be remedied.</a:t>
            </a:r>
            <a:endParaRPr lang="en-US" dirty="0"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6CE661-25E3-4BB5-8F04-FE4813ED5314}" type="slidenum">
              <a:rPr lang="en-US" altLang="en-US" smtClean="0">
                <a:latin typeface="Calibri" panose="020F0502020204030204" pitchFamily="34" charset="0"/>
              </a:rPr>
              <a:pPr/>
              <a:t>10</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563369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This slide explains some</a:t>
            </a:r>
            <a:r>
              <a:rPr lang="en-US" baseline="0" dirty="0" smtClean="0"/>
              <a:t> key characteristics of a remedy. If the remedy is not clear or simple, it may be that the trainees will either not understand the remedy or be able to implement the remedy on their own. Thus it is important that the remedy be identified and explained as clearly and simply as possible. Moreover the remedy should be specific and not vague as a vague remedy may result in confusion and will impede the trainee in adequately remedying performance during the “Replay” stage. While suggesting the remedy it is important that the trainer be supportive and not critical of the trainee.</a:t>
            </a:r>
            <a:endParaRPr lang="en-US" dirty="0"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E31CC976-457C-4A04-87F1-FDA1405FA59B}" type="slidenum">
              <a:rPr lang="en-US" altLang="en-US" smtClean="0">
                <a:latin typeface="Calibri" panose="020F0502020204030204" pitchFamily="34" charset="0"/>
              </a:rPr>
              <a:pPr/>
              <a:t>11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439385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dirty="0" smtClean="0"/>
              <a:t>The</a:t>
            </a:r>
            <a:r>
              <a:rPr lang="en-US" baseline="0" dirty="0" smtClean="0"/>
              <a:t> “Demonstration” slides reflect an important part of the review process. This provides the trainer with an opportunity to demonstrate the remedy to the headline that was earlier suggested to the trainees. A strong demonstration is important as it will provide a practical display for participants to understand how their performance may be improved.</a:t>
            </a:r>
          </a:p>
          <a:p>
            <a:pPr algn="just"/>
            <a:endParaRPr lang="en-US" baseline="0" dirty="0" smtClean="0"/>
          </a:p>
          <a:p>
            <a:pPr algn="just"/>
            <a:r>
              <a:rPr lang="en-US" baseline="0" dirty="0" smtClean="0"/>
              <a:t>The slide provides an example of a demonstration (in written form) that may be used in relation to the example headline adopted in this lesson.</a:t>
            </a: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FAF090E-16D0-4D0D-B8C7-2268A7BEF950}" type="slidenum">
              <a:rPr lang="en-US" altLang="en-US" smtClean="0">
                <a:latin typeface="Calibri" panose="020F0502020204030204" pitchFamily="34" charset="0"/>
              </a:rPr>
              <a:pPr/>
              <a:t>12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671821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This slide lays out some considerations</a:t>
            </a:r>
            <a:r>
              <a:rPr lang="en-US" baseline="0" dirty="0" smtClean="0"/>
              <a:t> related to demonstration of the remedy proposed. </a:t>
            </a:r>
            <a:r>
              <a:rPr lang="en-US" dirty="0" smtClean="0"/>
              <a:t>It is important that the demonstration not be extremely</a:t>
            </a:r>
            <a:r>
              <a:rPr lang="en-US" baseline="0" dirty="0" smtClean="0"/>
              <a:t> complicated as it may prevent the trainee from identifying or engaging with the demonstration. This will also result in challenges in the final “Replay” stage. T</a:t>
            </a:r>
          </a:p>
          <a:p>
            <a:endParaRPr lang="en-US" baseline="0" dirty="0" smtClean="0"/>
          </a:p>
          <a:p>
            <a:r>
              <a:rPr lang="en-US" baseline="0" dirty="0" smtClean="0"/>
              <a:t>he trainer should understand that demonstration should be restricted to areas that the trainee is required to remedy, and should not cover aspects that the trainer already knows.</a:t>
            </a:r>
          </a:p>
          <a:p>
            <a:endParaRPr lang="en-US" baseline="0" dirty="0" smtClean="0"/>
          </a:p>
          <a:p>
            <a:r>
              <a:rPr lang="en-US" baseline="0" dirty="0" smtClean="0"/>
              <a:t>The purpose of the demonstration should be kept in mind at all times, i.e. it should be used to show the trainee how to achieve what they want to achieve.</a:t>
            </a:r>
            <a:endParaRPr lang="en-US" dirty="0"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99B97A31-91E0-4842-A4CD-A1047AF171DF}" type="slidenum">
              <a:rPr lang="en-US" altLang="en-US" smtClean="0">
                <a:latin typeface="Calibri" panose="020F0502020204030204" pitchFamily="34" charset="0"/>
              </a:rPr>
              <a:pPr/>
              <a:t>13</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582683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The “Replay” provides an opportunity to test the effectiveness</a:t>
            </a:r>
            <a:r>
              <a:rPr lang="en-US" baseline="0" dirty="0" smtClean="0"/>
              <a:t> of the feedback process. The trainer should ask the trainees to repeat the performance of the area identified in the headline keeping in view the remedy suggested and demonstration of the remedy. It is also useful to briefly provide feedback on the Replay to the trainees.</a:t>
            </a:r>
          </a:p>
          <a:p>
            <a:endParaRPr lang="en-US" baseline="0" dirty="0" smtClean="0"/>
          </a:p>
          <a:p>
            <a:r>
              <a:rPr lang="en-US" baseline="0" dirty="0" smtClean="0"/>
              <a:t>The purpose of the Replay is both to identify whether the Review Process has been successful and whether the trainee is able to implement the demonstration and remedy the headline.</a:t>
            </a:r>
            <a:endParaRPr lang="en-US" dirty="0"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59ABE45E-CA2C-4BBB-9671-587EAB8F538C}" type="slidenum">
              <a:rPr lang="en-US" altLang="en-US" smtClean="0">
                <a:latin typeface="Calibri" panose="020F0502020204030204" pitchFamily="34" charset="0"/>
              </a:rPr>
              <a:pPr/>
              <a:t>14</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26756987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The trainer should give participants an opportunity to ask any questions that they may have in relation to the lesson.</a:t>
            </a:r>
          </a:p>
          <a:p>
            <a:endParaRPr lang="en-GB" altLang="en-US" b="1" dirty="0" smtClean="0"/>
          </a:p>
          <a:p>
            <a:r>
              <a:rPr lang="en-GB" altLang="en-US" b="1" dirty="0" smtClean="0"/>
              <a:t>Knowledge Check</a:t>
            </a:r>
            <a:endParaRPr lang="en-GB" altLang="en-US" dirty="0" smtClean="0"/>
          </a:p>
          <a:p>
            <a:r>
              <a:rPr lang="en-GB" altLang="en-US" dirty="0" smtClean="0"/>
              <a:t>The trainer </a:t>
            </a:r>
            <a:r>
              <a:rPr lang="en-GB" altLang="en-US" dirty="0" smtClean="0"/>
              <a:t>may check </a:t>
            </a:r>
            <a:r>
              <a:rPr lang="en-GB" altLang="en-US" dirty="0" smtClean="0"/>
              <a:t>knowledge by asking relevant </a:t>
            </a:r>
            <a:r>
              <a:rPr lang="en-GB" altLang="en-US" dirty="0" smtClean="0"/>
              <a:t>questions.</a:t>
            </a:r>
            <a:endParaRPr lang="en-GB" altLang="sr-Latn-RS" dirty="0" smtClean="0"/>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8F8C24EB-5D36-4175-A329-6B72CC70616C}" type="slidenum">
              <a:rPr lang="en-GB" altLang="sr-Latn-RS"/>
              <a:pPr algn="r" eaLnBrk="1" hangingPunct="1">
                <a:spcBef>
                  <a:spcPct val="0"/>
                </a:spcBef>
              </a:pPr>
              <a:t>15</a:t>
            </a:fld>
            <a:endParaRPr lang="en-GB" altLang="sr-Latn-RS"/>
          </a:p>
        </p:txBody>
      </p:sp>
    </p:spTree>
    <p:extLst>
      <p:ext uri="{BB962C8B-B14F-4D97-AF65-F5344CB8AC3E}">
        <p14:creationId xmlns:p14="http://schemas.microsoft.com/office/powerpoint/2010/main" val="2291644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This slide summarizes the objectives of the session.</a:t>
            </a:r>
          </a:p>
          <a:p>
            <a:endParaRPr lang="en-US" altLang="en-US" smtClean="0"/>
          </a:p>
          <a:p>
            <a:r>
              <a:rPr lang="en-US" altLang="en-US" smtClean="0"/>
              <a:t>The trainer should clearly explain the objectives of this session to the participants.</a:t>
            </a:r>
            <a:endParaRPr lang="hr-HR" altLang="en-US" smtClean="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7DD51BE-9394-4FAF-BE6A-0B7BA2985FE4}" type="slidenum">
              <a:rPr lang="en-US" altLang="en-US" smtClean="0"/>
              <a:pPr>
                <a:spcBef>
                  <a:spcPct val="0"/>
                </a:spcBef>
              </a:pPr>
              <a:t>2</a:t>
            </a:fld>
            <a:endParaRPr lang="en-US" altLang="en-US" smtClean="0"/>
          </a:p>
        </p:txBody>
      </p:sp>
    </p:spTree>
    <p:extLst>
      <p:ext uri="{BB962C8B-B14F-4D97-AF65-F5344CB8AC3E}">
        <p14:creationId xmlns:p14="http://schemas.microsoft.com/office/powerpoint/2010/main" val="1961835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FBE08C0-0017-4553-BE4A-76B801CE04B6}" type="slidenum">
              <a:rPr lang="en-US" altLang="en-US" smtClean="0"/>
              <a:pPr>
                <a:spcBef>
                  <a:spcPct val="0"/>
                </a:spcBef>
              </a:pPr>
              <a:t>3</a:t>
            </a:fld>
            <a:endParaRPr lang="en-US" altLang="en-US" smtClean="0"/>
          </a:p>
        </p:txBody>
      </p:sp>
    </p:spTree>
    <p:extLst>
      <p:ext uri="{BB962C8B-B14F-4D97-AF65-F5344CB8AC3E}">
        <p14:creationId xmlns:p14="http://schemas.microsoft.com/office/powerpoint/2010/main" val="1064789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This slide explains</a:t>
            </a:r>
            <a:r>
              <a:rPr lang="en-US" altLang="en-US" baseline="0" dirty="0" smtClean="0"/>
              <a:t> that trainers should conduct detailed review of the performance of trainers after completion of the exercise. The trainer should use the six stages of the review process identified. This review process is based on the </a:t>
            </a:r>
            <a:r>
              <a:rPr lang="en-US" altLang="en-US" baseline="0" dirty="0" err="1" smtClean="0"/>
              <a:t>Hampel</a:t>
            </a:r>
            <a:r>
              <a:rPr lang="en-US" altLang="en-US" baseline="0" dirty="0" smtClean="0"/>
              <a:t> Method developed by Professor George </a:t>
            </a:r>
            <a:r>
              <a:rPr lang="en-US" altLang="en-US" baseline="0" dirty="0" err="1" smtClean="0"/>
              <a:t>Hampel</a:t>
            </a:r>
            <a:r>
              <a:rPr lang="en-US" altLang="en-US" baseline="0" dirty="0" smtClean="0"/>
              <a:t> QC. This method provides a structured mechanism to provide detailed theoretical as well as practical feedback on performance in an exercise. Though initially designed for advocacy training, it may also be implemented generally with respect to hearings/considering requests for authorization to conduct investigative measures relating to electronic evidence.</a:t>
            </a:r>
          </a:p>
          <a:p>
            <a:endParaRPr lang="en-US" altLang="en-US" baseline="0" dirty="0" smtClean="0"/>
          </a:p>
          <a:p>
            <a:r>
              <a:rPr lang="en-US" altLang="en-US" baseline="0" dirty="0" smtClean="0"/>
              <a:t>This slide also lists the six stage of the review process that will form the basis for providing feedback to trainees. These are:</a:t>
            </a:r>
          </a:p>
          <a:p>
            <a:pPr marL="171450" indent="-171450">
              <a:buFont typeface="Arial" panose="020B0604020202020204" pitchFamily="34" charset="0"/>
              <a:buChar char="•"/>
            </a:pPr>
            <a:r>
              <a:rPr lang="en-US" altLang="en-US" baseline="0" dirty="0" smtClean="0"/>
              <a:t>Headline</a:t>
            </a:r>
          </a:p>
          <a:p>
            <a:pPr marL="171450" indent="-171450">
              <a:buFont typeface="Arial" panose="020B0604020202020204" pitchFamily="34" charset="0"/>
              <a:buChar char="•"/>
            </a:pPr>
            <a:r>
              <a:rPr lang="en-US" altLang="en-US" baseline="0" dirty="0" smtClean="0"/>
              <a:t>Playback</a:t>
            </a:r>
          </a:p>
          <a:p>
            <a:pPr marL="171450" indent="-171450">
              <a:buFont typeface="Arial" panose="020B0604020202020204" pitchFamily="34" charset="0"/>
              <a:buChar char="•"/>
            </a:pPr>
            <a:r>
              <a:rPr lang="en-US" altLang="en-US" baseline="0" dirty="0" smtClean="0"/>
              <a:t>Reason</a:t>
            </a:r>
          </a:p>
          <a:p>
            <a:pPr marL="171450" indent="-171450">
              <a:buFont typeface="Arial" panose="020B0604020202020204" pitchFamily="34" charset="0"/>
              <a:buChar char="•"/>
            </a:pPr>
            <a:r>
              <a:rPr lang="en-US" altLang="en-US" baseline="0" dirty="0" smtClean="0"/>
              <a:t>Remedy</a:t>
            </a:r>
          </a:p>
          <a:p>
            <a:pPr marL="171450" indent="-171450">
              <a:buFont typeface="Arial" panose="020B0604020202020204" pitchFamily="34" charset="0"/>
              <a:buChar char="•"/>
            </a:pPr>
            <a:r>
              <a:rPr lang="en-US" altLang="en-US" baseline="0" dirty="0" smtClean="0"/>
              <a:t>Demonstration</a:t>
            </a:r>
          </a:p>
          <a:p>
            <a:pPr marL="171450" indent="-171450">
              <a:buFont typeface="Arial" panose="020B0604020202020204" pitchFamily="34" charset="0"/>
              <a:buChar char="•"/>
            </a:pPr>
            <a:r>
              <a:rPr lang="en-US" altLang="en-US" baseline="0" dirty="0" smtClean="0"/>
              <a:t>Replay</a:t>
            </a:r>
            <a:endParaRPr lang="en-US" altLang="en-US" dirty="0" smtClean="0"/>
          </a:p>
        </p:txBody>
      </p:sp>
      <p:sp>
        <p:nvSpPr>
          <p:cNvPr id="266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2A879A6-DEC9-48A3-A20B-9657A2807C53}" type="slidenum">
              <a:rPr lang="en-US" altLang="en-US" smtClean="0"/>
              <a:pPr>
                <a:spcBef>
                  <a:spcPct val="0"/>
                </a:spcBef>
              </a:pPr>
              <a:t>4</a:t>
            </a:fld>
            <a:endParaRPr lang="en-US" altLang="en-US" smtClean="0"/>
          </a:p>
        </p:txBody>
      </p:sp>
    </p:spTree>
    <p:extLst>
      <p:ext uri="{BB962C8B-B14F-4D97-AF65-F5344CB8AC3E}">
        <p14:creationId xmlns:p14="http://schemas.microsoft.com/office/powerpoint/2010/main" val="3971019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This slide</a:t>
            </a:r>
            <a:r>
              <a:rPr lang="en-US" altLang="en-US" baseline="0" dirty="0" smtClean="0"/>
              <a:t> visually depicts the six stages of the review process. The trainer should explain the distinction between “feedback” and “</a:t>
            </a:r>
            <a:r>
              <a:rPr lang="en-US" altLang="en-US" baseline="0" dirty="0" err="1" smtClean="0"/>
              <a:t>feedforward</a:t>
            </a:r>
            <a:r>
              <a:rPr lang="en-US" altLang="en-US" baseline="0" dirty="0" smtClean="0"/>
              <a:t>” as shown in the slide. </a:t>
            </a:r>
          </a:p>
          <a:p>
            <a:endParaRPr lang="en-US" altLang="en-US" baseline="0" dirty="0" smtClean="0"/>
          </a:p>
          <a:p>
            <a:r>
              <a:rPr lang="en-US" altLang="en-US" baseline="0" dirty="0" smtClean="0"/>
              <a:t>Feedback refers to looking back at the performance of the trainee during the hearing exercise.</a:t>
            </a:r>
          </a:p>
          <a:p>
            <a:r>
              <a:rPr lang="en-US" altLang="en-US" baseline="0" dirty="0" err="1" smtClean="0"/>
              <a:t>Feedforward</a:t>
            </a:r>
            <a:r>
              <a:rPr lang="en-US" altLang="en-US" baseline="0" dirty="0" smtClean="0"/>
              <a:t> refers to looking forward at how to address aspects of the performance of the trainee during the hearing exercise.</a:t>
            </a:r>
            <a:endParaRPr lang="hr-HR" altLang="en-US" dirty="0" smtClean="0"/>
          </a:p>
        </p:txBody>
      </p:sp>
      <p:sp>
        <p:nvSpPr>
          <p:cNvPr id="2867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B853847-500D-41E1-BBFA-9BDE1CFFBAC4}" type="slidenum">
              <a:rPr lang="en-US" altLang="en-US" smtClean="0"/>
              <a:pPr>
                <a:spcBef>
                  <a:spcPct val="0"/>
                </a:spcBef>
              </a:pPr>
              <a:t>5</a:t>
            </a:fld>
            <a:endParaRPr lang="en-US" altLang="en-US" smtClean="0"/>
          </a:p>
        </p:txBody>
      </p:sp>
    </p:spTree>
    <p:extLst>
      <p:ext uri="{BB962C8B-B14F-4D97-AF65-F5344CB8AC3E}">
        <p14:creationId xmlns:p14="http://schemas.microsoft.com/office/powerpoint/2010/main" val="1922012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The “Headline” is the premise of the entire feedback</a:t>
            </a:r>
            <a:r>
              <a:rPr lang="en-US" altLang="en-US" baseline="0" dirty="0" smtClean="0"/>
              <a:t> process. It is important that the trainer correctly identify the headline. This slide explains that the headline is the particular aspect of the performance of the trainee that will be addressed at the stage of providing feedback. </a:t>
            </a:r>
          </a:p>
          <a:p>
            <a:endParaRPr lang="en-US" altLang="en-US" baseline="0" dirty="0" smtClean="0"/>
          </a:p>
          <a:p>
            <a:r>
              <a:rPr lang="en-US" altLang="en-US" baseline="0" dirty="0" smtClean="0"/>
              <a:t>The slide also provides an example of a headline that may be used to demonstrate to trainers an example of what a headline may look like. Examples of the subsequent stages are also premised on the same headline. </a:t>
            </a:r>
            <a:endParaRPr lang="en-US" altLang="en-US" dirty="0" smtClean="0"/>
          </a:p>
        </p:txBody>
      </p:sp>
      <p:sp>
        <p:nvSpPr>
          <p:cNvPr id="3072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A9A6121-7BB1-4D16-8E33-4D21A827089E}" type="slidenum">
              <a:rPr lang="en-US" altLang="en-US" smtClean="0"/>
              <a:pPr>
                <a:spcBef>
                  <a:spcPct val="0"/>
                </a:spcBef>
              </a:pPr>
              <a:t>6</a:t>
            </a:fld>
            <a:endParaRPr lang="en-US" altLang="en-US" smtClean="0"/>
          </a:p>
        </p:txBody>
      </p:sp>
    </p:spTree>
    <p:extLst>
      <p:ext uri="{BB962C8B-B14F-4D97-AF65-F5344CB8AC3E}">
        <p14:creationId xmlns:p14="http://schemas.microsoft.com/office/powerpoint/2010/main" val="16446874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This slide lists some guiding</a:t>
            </a:r>
            <a:r>
              <a:rPr lang="en-US" altLang="en-US" baseline="0" dirty="0" smtClean="0"/>
              <a:t> principles for a headline to be effective.  A confusing or complicated headline will pose challenges at the stage of remedy as it will be difficult to propose a remedy in terms that the trainees will be able to understand easily. A headline which is not precise will result in an open-ended and non-specific remedy that may not be as useful for the trainees.  If the headline is not positive or forward looking, it may end up discouraging the trainees.</a:t>
            </a:r>
          </a:p>
          <a:p>
            <a:endParaRPr lang="en-US" altLang="en-US" baseline="0" dirty="0" smtClean="0"/>
          </a:p>
          <a:p>
            <a:r>
              <a:rPr lang="en-US" altLang="en-US" baseline="0" dirty="0" smtClean="0"/>
              <a:t>The importance for selecting the right headline should be emphasized as all subsequent stages of the review process are premised upon this stage.</a:t>
            </a:r>
          </a:p>
        </p:txBody>
      </p:sp>
      <p:sp>
        <p:nvSpPr>
          <p:cNvPr id="3277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EF3835-9E46-4E3C-AF2D-CD83D5EA1A79}" type="slidenum">
              <a:rPr lang="en-US" altLang="en-US" smtClean="0"/>
              <a:pPr>
                <a:spcBef>
                  <a:spcPct val="0"/>
                </a:spcBef>
              </a:pPr>
              <a:t>7</a:t>
            </a:fld>
            <a:endParaRPr lang="en-US" altLang="en-US" smtClean="0"/>
          </a:p>
        </p:txBody>
      </p:sp>
    </p:spTree>
    <p:extLst>
      <p:ext uri="{BB962C8B-B14F-4D97-AF65-F5344CB8AC3E}">
        <p14:creationId xmlns:p14="http://schemas.microsoft.com/office/powerpoint/2010/main" val="1105710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“Playback</a:t>
            </a:r>
            <a:r>
              <a:rPr lang="en-US" baseline="0" dirty="0" smtClean="0"/>
              <a:t>” stage requires the trainer to repeat the precise words related to the headline that had earlier been identified that have been used by the trainer. It is important at the Playback to specifically use the precise words that were used by the trainee. Thus it is also important that the trainer take notes during the hearing process.</a:t>
            </a:r>
          </a:p>
          <a:p>
            <a:endParaRPr lang="en-US" baseline="0" dirty="0" smtClean="0"/>
          </a:p>
          <a:p>
            <a:r>
              <a:rPr lang="en-US" dirty="0" smtClean="0"/>
              <a:t>The</a:t>
            </a:r>
            <a:r>
              <a:rPr lang="en-US" baseline="0" dirty="0" smtClean="0"/>
              <a:t> purpose of the Playback is to provide context to the Headline, and to remind the trainees of the area of their performance that will be subject to the remaining stages of the review process.</a:t>
            </a:r>
            <a:endParaRPr lang="en-US" dirty="0"/>
          </a:p>
        </p:txBody>
      </p:sp>
      <p:sp>
        <p:nvSpPr>
          <p:cNvPr id="4" name="Slide Number Placeholder 3"/>
          <p:cNvSpPr>
            <a:spLocks noGrp="1"/>
          </p:cNvSpPr>
          <p:nvPr>
            <p:ph type="sldNum" sz="quarter" idx="10"/>
          </p:nvPr>
        </p:nvSpPr>
        <p:spPr/>
        <p:txBody>
          <a:bodyPr/>
          <a:lstStyle/>
          <a:p>
            <a:pPr>
              <a:defRPr/>
            </a:pPr>
            <a:fld id="{FC96E979-3653-486D-A2D0-2FDA0B0E8E3C}" type="slidenum">
              <a:rPr lang="en-US" altLang="en-US" smtClean="0"/>
              <a:pPr>
                <a:defRPr/>
              </a:pPr>
              <a:t>8</a:t>
            </a:fld>
            <a:endParaRPr lang="en-US" altLang="en-US" dirty="0"/>
          </a:p>
        </p:txBody>
      </p:sp>
    </p:spTree>
    <p:extLst>
      <p:ext uri="{BB962C8B-B14F-4D97-AF65-F5344CB8AC3E}">
        <p14:creationId xmlns:p14="http://schemas.microsoft.com/office/powerpoint/2010/main" val="3476493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“Reason” stage requires that the</a:t>
            </a:r>
            <a:r>
              <a:rPr lang="en-US" baseline="0" dirty="0" smtClean="0"/>
              <a:t> trainers explain to the participants the basis for selecting the particular headline as an area of the performance of the trainee that needs to be addressed.  The reason should be clearly stated so that the trainees can understand why it is that this aspect of their performance requires to be addressed, and it will help them improve their performance in the future.</a:t>
            </a:r>
          </a:p>
          <a:p>
            <a:endParaRPr lang="en-US" baseline="0" dirty="0" smtClean="0"/>
          </a:p>
          <a:p>
            <a:r>
              <a:rPr lang="en-US" baseline="0" dirty="0" smtClean="0"/>
              <a:t>The slide also provides an example based upon the example headline identified earlier. The example explains the importance of specifying the duration of the investigative measure.</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FC96E979-3653-486D-A2D0-2FDA0B0E8E3C}" type="slidenum">
              <a:rPr lang="en-US" altLang="en-US" smtClean="0"/>
              <a:pPr>
                <a:defRPr/>
              </a:pPr>
              <a:t>9</a:t>
            </a:fld>
            <a:endParaRPr lang="en-US" altLang="en-US" dirty="0"/>
          </a:p>
        </p:txBody>
      </p:sp>
    </p:spTree>
    <p:extLst>
      <p:ext uri="{BB962C8B-B14F-4D97-AF65-F5344CB8AC3E}">
        <p14:creationId xmlns:p14="http://schemas.microsoft.com/office/powerpoint/2010/main" val="4138758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38D477E-DDDA-4EED-BB28-F28788FFB0A7}" type="datetime1">
              <a:rPr lang="en-US"/>
              <a:pPr>
                <a:defRPr/>
              </a:pPr>
              <a:t>10/30/2017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480E08-2EAE-484B-B473-98BBB64B6152}" type="slidenum">
              <a:rPr lang="en-US" altLang="en-US"/>
              <a:pPr>
                <a:defRPr/>
              </a:pPr>
              <a:t>‹#›</a:t>
            </a:fld>
            <a:endParaRPr lang="en-US" altLang="en-US" dirty="0"/>
          </a:p>
        </p:txBody>
      </p:sp>
    </p:spTree>
    <p:extLst>
      <p:ext uri="{BB962C8B-B14F-4D97-AF65-F5344CB8AC3E}">
        <p14:creationId xmlns:p14="http://schemas.microsoft.com/office/powerpoint/2010/main" val="2775417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AFDFE25-036D-4BD1-A1C8-1682D5CA9667}" type="datetime1">
              <a:rPr lang="en-US"/>
              <a:pPr>
                <a:defRPr/>
              </a:pPr>
              <a:t>10/30/2017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B89D43F-47FD-40DA-A1CC-E033AD0DD8B8}" type="slidenum">
              <a:rPr lang="en-US" altLang="en-US"/>
              <a:pPr>
                <a:defRPr/>
              </a:pPr>
              <a:t>‹#›</a:t>
            </a:fld>
            <a:endParaRPr lang="en-US" altLang="en-US" dirty="0"/>
          </a:p>
        </p:txBody>
      </p:sp>
    </p:spTree>
    <p:extLst>
      <p:ext uri="{BB962C8B-B14F-4D97-AF65-F5344CB8AC3E}">
        <p14:creationId xmlns:p14="http://schemas.microsoft.com/office/powerpoint/2010/main" val="4108099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E9E4D07-DBC1-4052-B5AE-9CD71CEEB9DC}" type="datetime1">
              <a:rPr lang="en-US"/>
              <a:pPr>
                <a:defRPr/>
              </a:pPr>
              <a:t>10/30/2017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C3FAF78-3664-408E-908E-F7A023CDFB7C}" type="slidenum">
              <a:rPr lang="en-US" altLang="en-US"/>
              <a:pPr>
                <a:defRPr/>
              </a:pPr>
              <a:t>‹#›</a:t>
            </a:fld>
            <a:endParaRPr lang="en-US" altLang="en-US" dirty="0"/>
          </a:p>
        </p:txBody>
      </p:sp>
    </p:spTree>
    <p:extLst>
      <p:ext uri="{BB962C8B-B14F-4D97-AF65-F5344CB8AC3E}">
        <p14:creationId xmlns:p14="http://schemas.microsoft.com/office/powerpoint/2010/main" val="2894321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6289E76-D3F2-41F0-89A6-3656EE385FAF}" type="datetime1">
              <a:rPr lang="en-US"/>
              <a:pPr>
                <a:defRPr/>
              </a:pPr>
              <a:t>10/30/2017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3451F8-E47A-4C4C-AEE5-18DDC4D308B8}" type="slidenum">
              <a:rPr lang="en-US" altLang="en-US"/>
              <a:pPr>
                <a:defRPr/>
              </a:pPr>
              <a:t>‹#›</a:t>
            </a:fld>
            <a:endParaRPr lang="en-US" altLang="en-US" dirty="0"/>
          </a:p>
        </p:txBody>
      </p:sp>
    </p:spTree>
    <p:extLst>
      <p:ext uri="{BB962C8B-B14F-4D97-AF65-F5344CB8AC3E}">
        <p14:creationId xmlns:p14="http://schemas.microsoft.com/office/powerpoint/2010/main" val="1073067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450FEA8-A8B0-4709-A11E-844AC21B9CD0}" type="datetime1">
              <a:rPr lang="en-US"/>
              <a:pPr>
                <a:defRPr/>
              </a:pPr>
              <a:t>10/30/2017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E45F50-78C5-4817-8065-16DF20E8F21B}" type="slidenum">
              <a:rPr lang="en-US" altLang="en-US"/>
              <a:pPr>
                <a:defRPr/>
              </a:pPr>
              <a:t>‹#›</a:t>
            </a:fld>
            <a:endParaRPr lang="en-US" altLang="en-US" dirty="0"/>
          </a:p>
        </p:txBody>
      </p:sp>
    </p:spTree>
    <p:extLst>
      <p:ext uri="{BB962C8B-B14F-4D97-AF65-F5344CB8AC3E}">
        <p14:creationId xmlns:p14="http://schemas.microsoft.com/office/powerpoint/2010/main" val="3576926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80F6493-923E-45A6-9312-131D05B850B9}" type="datetime1">
              <a:rPr lang="en-US"/>
              <a:pPr>
                <a:defRPr/>
              </a:pPr>
              <a:t>10/30/2017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B99774F-7F37-4156-B0BA-B2BAFCC3FD35}" type="slidenum">
              <a:rPr lang="en-US" altLang="en-US"/>
              <a:pPr>
                <a:defRPr/>
              </a:pPr>
              <a:t>‹#›</a:t>
            </a:fld>
            <a:endParaRPr lang="en-US" altLang="en-US" dirty="0"/>
          </a:p>
        </p:txBody>
      </p:sp>
    </p:spTree>
    <p:extLst>
      <p:ext uri="{BB962C8B-B14F-4D97-AF65-F5344CB8AC3E}">
        <p14:creationId xmlns:p14="http://schemas.microsoft.com/office/powerpoint/2010/main" val="918053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A817021-81AD-4C7B-BF00-EF9E13662862}" type="datetime1">
              <a:rPr lang="en-US"/>
              <a:pPr>
                <a:defRPr/>
              </a:pPr>
              <a:t>10/30/2017</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D2FE74E-B0D3-4F5A-9C3F-EBBCE24B429E}" type="slidenum">
              <a:rPr lang="en-US" altLang="en-US"/>
              <a:pPr>
                <a:defRPr/>
              </a:pPr>
              <a:t>‹#›</a:t>
            </a:fld>
            <a:endParaRPr lang="en-US" altLang="en-US" dirty="0"/>
          </a:p>
        </p:txBody>
      </p:sp>
    </p:spTree>
    <p:extLst>
      <p:ext uri="{BB962C8B-B14F-4D97-AF65-F5344CB8AC3E}">
        <p14:creationId xmlns:p14="http://schemas.microsoft.com/office/powerpoint/2010/main" val="287618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397EC58-6570-4117-B522-1144A2922F55}" type="datetime1">
              <a:rPr lang="en-US"/>
              <a:pPr>
                <a:defRPr/>
              </a:pPr>
              <a:t>10/30/2017</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FAB326B-A9C4-4D15-B7F6-DB813C6B1D11}" type="slidenum">
              <a:rPr lang="en-US" altLang="en-US"/>
              <a:pPr>
                <a:defRPr/>
              </a:pPr>
              <a:t>‹#›</a:t>
            </a:fld>
            <a:endParaRPr lang="en-US" altLang="en-US" dirty="0"/>
          </a:p>
        </p:txBody>
      </p:sp>
    </p:spTree>
    <p:extLst>
      <p:ext uri="{BB962C8B-B14F-4D97-AF65-F5344CB8AC3E}">
        <p14:creationId xmlns:p14="http://schemas.microsoft.com/office/powerpoint/2010/main" val="3863749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9B366F2-EC13-4D2F-9941-2F5F86D8DCA6}" type="datetime1">
              <a:rPr lang="en-US"/>
              <a:pPr>
                <a:defRPr/>
              </a:pPr>
              <a:t>10/30/2017</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AFB0452-DBA8-48EE-9D70-B2FC84ECCE67}" type="slidenum">
              <a:rPr lang="en-US" altLang="en-US"/>
              <a:pPr>
                <a:defRPr/>
              </a:pPr>
              <a:t>‹#›</a:t>
            </a:fld>
            <a:endParaRPr lang="en-US" altLang="en-US" dirty="0"/>
          </a:p>
        </p:txBody>
      </p:sp>
    </p:spTree>
    <p:extLst>
      <p:ext uri="{BB962C8B-B14F-4D97-AF65-F5344CB8AC3E}">
        <p14:creationId xmlns:p14="http://schemas.microsoft.com/office/powerpoint/2010/main" val="1764941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60C1D38-8DB6-436E-9104-01D9AA27752F}" type="datetime1">
              <a:rPr lang="en-US"/>
              <a:pPr>
                <a:defRPr/>
              </a:pPr>
              <a:t>10/30/2017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4D31FA6-C5B1-4B7A-8C0F-078863E59D2F}" type="slidenum">
              <a:rPr lang="en-US" altLang="en-US"/>
              <a:pPr>
                <a:defRPr/>
              </a:pPr>
              <a:t>‹#›</a:t>
            </a:fld>
            <a:endParaRPr lang="en-US" altLang="en-US" dirty="0"/>
          </a:p>
        </p:txBody>
      </p:sp>
    </p:spTree>
    <p:extLst>
      <p:ext uri="{BB962C8B-B14F-4D97-AF65-F5344CB8AC3E}">
        <p14:creationId xmlns:p14="http://schemas.microsoft.com/office/powerpoint/2010/main" val="2326180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1FDE2C7-12F8-4A86-84E2-C57577CFD7EC}" type="datetime1">
              <a:rPr lang="en-US"/>
              <a:pPr>
                <a:defRPr/>
              </a:pPr>
              <a:t>10/30/2017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84C5359-D88C-4212-ACBB-5893085EEC4B}" type="slidenum">
              <a:rPr lang="en-US" altLang="en-US"/>
              <a:pPr>
                <a:defRPr/>
              </a:pPr>
              <a:t>‹#›</a:t>
            </a:fld>
            <a:endParaRPr lang="en-US" altLang="en-US" dirty="0"/>
          </a:p>
        </p:txBody>
      </p:sp>
    </p:spTree>
    <p:extLst>
      <p:ext uri="{BB962C8B-B14F-4D97-AF65-F5344CB8AC3E}">
        <p14:creationId xmlns:p14="http://schemas.microsoft.com/office/powerpoint/2010/main" val="2817114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smtClean="0"/>
              <a:t>Click to edit Master title style</a:t>
            </a:r>
            <a:endParaRPr lang="en-US" altLang="sr-Latn-R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smtClean="0"/>
              <a:t>Click to edit Master text styles</a:t>
            </a:r>
          </a:p>
          <a:p>
            <a:pPr lvl="1"/>
            <a:r>
              <a:rPr lang="en-GB" altLang="sr-Latn-RS" smtClean="0"/>
              <a:t>Second level</a:t>
            </a:r>
          </a:p>
          <a:p>
            <a:pPr lvl="2"/>
            <a:r>
              <a:rPr lang="en-GB" altLang="sr-Latn-RS" smtClean="0"/>
              <a:t>Third level</a:t>
            </a:r>
          </a:p>
          <a:p>
            <a:pPr lvl="3"/>
            <a:r>
              <a:rPr lang="en-GB" altLang="sr-Latn-RS" smtClean="0"/>
              <a:t>Fourth level</a:t>
            </a:r>
          </a:p>
          <a:p>
            <a:pPr lvl="4"/>
            <a:r>
              <a:rPr lang="en-GB" altLang="sr-Latn-RS" smtClean="0"/>
              <a:t>Fifth level</a:t>
            </a:r>
            <a:endParaRPr lang="en-US" altLang="sr-Latn-R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81923126-B0DC-46A0-8706-FCF9B808A616}" type="datetime1">
              <a:rPr lang="en-US"/>
              <a:pPr>
                <a:defRPr/>
              </a:pPr>
              <a:t>10/30/2017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8146C09E-E844-44C7-ACA1-D4FE36B3AEAF}"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sr-Latn-RS" smtClean="0"/>
              <a:t>Advanced Cybercrime Training for Judges and Prosecutors</a:t>
            </a:r>
          </a:p>
        </p:txBody>
      </p:sp>
      <p:sp>
        <p:nvSpPr>
          <p:cNvPr id="3075" name="Subtitle 2"/>
          <p:cNvSpPr>
            <a:spLocks noGrp="1"/>
          </p:cNvSpPr>
          <p:nvPr>
            <p:ph type="subTitle" idx="1"/>
          </p:nvPr>
        </p:nvSpPr>
        <p:spPr>
          <a:xfrm>
            <a:off x="1371600" y="3886200"/>
            <a:ext cx="6400800" cy="2676525"/>
          </a:xfrm>
        </p:spPr>
        <p:txBody>
          <a:bodyPr/>
          <a:lstStyle/>
          <a:p>
            <a:pPr eaLnBrk="1" hangingPunct="1"/>
            <a:r>
              <a:rPr lang="en-US" altLang="sr-Latn-RS" dirty="0" smtClean="0">
                <a:solidFill>
                  <a:srgbClr val="898989"/>
                </a:solidFill>
              </a:rPr>
              <a:t/>
            </a:r>
            <a:br>
              <a:rPr lang="en-US" altLang="sr-Latn-RS" dirty="0" smtClean="0">
                <a:solidFill>
                  <a:srgbClr val="898989"/>
                </a:solidFill>
              </a:rPr>
            </a:br>
            <a:r>
              <a:rPr lang="en-US" altLang="sr-Latn-RS" dirty="0" smtClean="0">
                <a:solidFill>
                  <a:srgbClr val="898989"/>
                </a:solidFill>
              </a:rPr>
              <a:t>Sessions 2.4.2 </a:t>
            </a:r>
            <a:r>
              <a:rPr lang="en-US" altLang="sr-Latn-RS" dirty="0" smtClean="0">
                <a:solidFill>
                  <a:srgbClr val="898989"/>
                </a:solidFill>
              </a:rPr>
              <a:t/>
            </a:r>
            <a:br>
              <a:rPr lang="en-US" altLang="sr-Latn-RS" dirty="0" smtClean="0">
                <a:solidFill>
                  <a:srgbClr val="898989"/>
                </a:solidFill>
              </a:rPr>
            </a:br>
            <a:r>
              <a:rPr lang="en-US" altLang="sr-Latn-RS" dirty="0" smtClean="0">
                <a:solidFill>
                  <a:srgbClr val="898989"/>
                </a:solidFill>
              </a:rPr>
              <a:t>Feedback on Hearing Exercise </a:t>
            </a:r>
            <a:endParaRPr lang="en-US" altLang="sr-Latn-RS" dirty="0" smtClean="0">
              <a:solidFill>
                <a:srgbClr val="898989"/>
              </a:solidFill>
            </a:endParaRP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smtClean="0">
                <a:solidFill>
                  <a:srgbClr val="898989"/>
                </a:solidFill>
              </a:rPr>
              <a:t>!</a:t>
            </a:r>
            <a:fld id="{91968A39-F2CF-42C8-BC62-0E8B7677EBAF}" type="slidenum">
              <a:rPr lang="en-US" altLang="fr-FR" sz="1200" smtClean="0">
                <a:solidFill>
                  <a:srgbClr val="898989"/>
                </a:solidFill>
              </a:rPr>
              <a:pPr>
                <a:spcBef>
                  <a:spcPct val="0"/>
                </a:spcBef>
                <a:buFontTx/>
                <a:buNone/>
              </a:pPr>
              <a:t>1</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5C42FDD-C453-43B2-80BD-20295F5AABF3}" type="slidenum">
              <a:rPr lang="en-US" altLang="en-US" sz="1200" smtClean="0">
                <a:solidFill>
                  <a:srgbClr val="898989"/>
                </a:solidFill>
              </a:rPr>
              <a:pPr>
                <a:spcBef>
                  <a:spcPct val="0"/>
                </a:spcBef>
                <a:buFontTx/>
                <a:buNone/>
              </a:pPr>
              <a:t>10</a:t>
            </a:fld>
            <a:endParaRPr lang="en-US" altLang="en-US" sz="1200" smtClean="0">
              <a:solidFill>
                <a:srgbClr val="898989"/>
              </a:solidFill>
            </a:endParaRPr>
          </a:p>
        </p:txBody>
      </p:sp>
      <p:grpSp>
        <p:nvGrpSpPr>
          <p:cNvPr id="35843" name="Group 5"/>
          <p:cNvGrpSpPr>
            <a:grpSpLocks/>
          </p:cNvGrpSpPr>
          <p:nvPr/>
        </p:nvGrpSpPr>
        <p:grpSpPr bwMode="auto">
          <a:xfrm>
            <a:off x="2436813" y="227013"/>
            <a:ext cx="4116387" cy="920750"/>
            <a:chOff x="4388049" y="2884782"/>
            <a:chExt cx="1828353" cy="731341"/>
          </a:xfrm>
        </p:grpSpPr>
        <p:sp>
          <p:nvSpPr>
            <p:cNvPr id="7" name="Chevron 6"/>
            <p:cNvSpPr/>
            <p:nvPr/>
          </p:nvSpPr>
          <p:spPr>
            <a:xfrm>
              <a:off x="4388049" y="2884782"/>
              <a:ext cx="1828353" cy="731341"/>
            </a:xfrm>
            <a:prstGeom prst="chevron">
              <a:avLst/>
            </a:prstGeom>
          </p:spPr>
          <p:style>
            <a:lnRef idx="2">
              <a:schemeClr val="lt1">
                <a:hueOff val="0"/>
                <a:satOff val="0"/>
                <a:lumOff val="0"/>
                <a:alphaOff val="0"/>
              </a:schemeClr>
            </a:lnRef>
            <a:fillRef idx="1">
              <a:schemeClr val="accent5">
                <a:hueOff val="-5960326"/>
                <a:satOff val="23887"/>
                <a:lumOff val="5177"/>
                <a:alphaOff val="0"/>
              </a:schemeClr>
            </a:fillRef>
            <a:effectRef idx="0">
              <a:schemeClr val="accent5">
                <a:hueOff val="-5960326"/>
                <a:satOff val="23887"/>
                <a:lumOff val="5177"/>
                <a:alphaOff val="0"/>
              </a:schemeClr>
            </a:effectRef>
            <a:fontRef idx="minor">
              <a:schemeClr val="lt1"/>
            </a:fontRef>
          </p:style>
        </p:sp>
        <p:sp>
          <p:nvSpPr>
            <p:cNvPr id="11" name="Chevron 4"/>
            <p:cNvSpPr/>
            <p:nvPr/>
          </p:nvSpPr>
          <p:spPr>
            <a:xfrm>
              <a:off x="4754001" y="2884782"/>
              <a:ext cx="1096448"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Times New Roman" panose="02020603050405020304" pitchFamily="18" charset="0"/>
                  <a:cs typeface="Times New Roman" panose="02020603050405020304" pitchFamily="18" charset="0"/>
                </a:rPr>
                <a:t>Remedy</a:t>
              </a:r>
            </a:p>
          </p:txBody>
        </p:sp>
      </p:grpSp>
      <p:sp>
        <p:nvSpPr>
          <p:cNvPr id="35844"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Explain how the trainee can address the issue identified in the headline</a:t>
            </a:r>
          </a:p>
          <a:p>
            <a:pPr algn="just" eaLnBrk="1" hangingPunct="1"/>
            <a:endParaRPr lang="en-GB" altLang="sr-Latn-RS" b="1" dirty="0"/>
          </a:p>
          <a:p>
            <a:pPr algn="just" eaLnBrk="1" hangingPunct="1"/>
            <a:r>
              <a:rPr lang="en-GB" altLang="sr-Latn-RS" dirty="0"/>
              <a:t>Example :</a:t>
            </a:r>
          </a:p>
          <a:p>
            <a:pPr lvl="1" algn="just" eaLnBrk="1" hangingPunct="1">
              <a:buFont typeface="Arial" panose="020B0604020202020204" pitchFamily="34" charset="0"/>
              <a:buNone/>
            </a:pPr>
            <a:r>
              <a:rPr lang="en-GB" altLang="sr-Latn-RS" sz="3200" dirty="0"/>
              <a:t>“Just think about what you should be specifying regarding the duration of the power to intercept. Perhaps a start time, end time and whether renewals are permitted.”</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1630913-797C-46FD-8356-F5854C5B6A42}" type="slidenum">
              <a:rPr lang="en-US" altLang="en-US" sz="1200" smtClean="0">
                <a:solidFill>
                  <a:srgbClr val="898989"/>
                </a:solidFill>
              </a:rPr>
              <a:pPr>
                <a:spcBef>
                  <a:spcPct val="0"/>
                </a:spcBef>
                <a:buFontTx/>
                <a:buNone/>
              </a:pPr>
              <a:t>11</a:t>
            </a:fld>
            <a:endParaRPr lang="en-US" altLang="en-US" sz="1200" smtClean="0">
              <a:solidFill>
                <a:srgbClr val="898989"/>
              </a:solidFill>
            </a:endParaRPr>
          </a:p>
        </p:txBody>
      </p:sp>
      <p:grpSp>
        <p:nvGrpSpPr>
          <p:cNvPr id="37891" name="Group 5"/>
          <p:cNvGrpSpPr>
            <a:grpSpLocks/>
          </p:cNvGrpSpPr>
          <p:nvPr/>
        </p:nvGrpSpPr>
        <p:grpSpPr bwMode="auto">
          <a:xfrm>
            <a:off x="2436813" y="227013"/>
            <a:ext cx="4116387" cy="920750"/>
            <a:chOff x="4388049" y="2884782"/>
            <a:chExt cx="1828353" cy="731341"/>
          </a:xfrm>
        </p:grpSpPr>
        <p:sp>
          <p:nvSpPr>
            <p:cNvPr id="7" name="Chevron 6"/>
            <p:cNvSpPr/>
            <p:nvPr/>
          </p:nvSpPr>
          <p:spPr>
            <a:xfrm>
              <a:off x="4388049" y="2884782"/>
              <a:ext cx="1828353" cy="731341"/>
            </a:xfrm>
            <a:prstGeom prst="chevron">
              <a:avLst/>
            </a:prstGeom>
          </p:spPr>
          <p:style>
            <a:lnRef idx="2">
              <a:schemeClr val="lt1">
                <a:hueOff val="0"/>
                <a:satOff val="0"/>
                <a:lumOff val="0"/>
                <a:alphaOff val="0"/>
              </a:schemeClr>
            </a:lnRef>
            <a:fillRef idx="1">
              <a:schemeClr val="accent5">
                <a:hueOff val="-5960326"/>
                <a:satOff val="23887"/>
                <a:lumOff val="5177"/>
                <a:alphaOff val="0"/>
              </a:schemeClr>
            </a:fillRef>
            <a:effectRef idx="0">
              <a:schemeClr val="accent5">
                <a:hueOff val="-5960326"/>
                <a:satOff val="23887"/>
                <a:lumOff val="5177"/>
                <a:alphaOff val="0"/>
              </a:schemeClr>
            </a:effectRef>
            <a:fontRef idx="minor">
              <a:schemeClr val="lt1"/>
            </a:fontRef>
          </p:style>
        </p:sp>
        <p:sp>
          <p:nvSpPr>
            <p:cNvPr id="11" name="Chevron 4"/>
            <p:cNvSpPr/>
            <p:nvPr/>
          </p:nvSpPr>
          <p:spPr>
            <a:xfrm>
              <a:off x="4754001" y="2884782"/>
              <a:ext cx="1096448"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Times New Roman" panose="02020603050405020304" pitchFamily="18" charset="0"/>
                  <a:cs typeface="Times New Roman" panose="02020603050405020304" pitchFamily="18" charset="0"/>
                </a:rPr>
                <a:t>Remedy</a:t>
              </a:r>
            </a:p>
          </p:txBody>
        </p:sp>
      </p:grpSp>
      <p:sp>
        <p:nvSpPr>
          <p:cNvPr id="37892"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The Remedy should be:</a:t>
            </a:r>
          </a:p>
          <a:p>
            <a:pPr lvl="1" algn="just" eaLnBrk="1" hangingPunct="1"/>
            <a:r>
              <a:rPr lang="en-GB" altLang="sr-Latn-RS" sz="3200" dirty="0"/>
              <a:t>Clear</a:t>
            </a:r>
          </a:p>
          <a:p>
            <a:pPr lvl="1" algn="just" eaLnBrk="1" hangingPunct="1"/>
            <a:r>
              <a:rPr lang="en-GB" altLang="sr-Latn-RS" sz="3200" dirty="0"/>
              <a:t>Simple</a:t>
            </a:r>
          </a:p>
          <a:p>
            <a:pPr lvl="1" algn="just" eaLnBrk="1" hangingPunct="1"/>
            <a:r>
              <a:rPr lang="en-GB" altLang="sr-Latn-RS" sz="3200" dirty="0"/>
              <a:t>Specific </a:t>
            </a:r>
          </a:p>
          <a:p>
            <a:pPr lvl="1" algn="just" eaLnBrk="1" hangingPunct="1"/>
            <a:r>
              <a:rPr lang="en-GB" altLang="sr-Latn-RS" sz="3200" dirty="0"/>
              <a:t>Supportive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EF2DBCC-354D-4646-9AE6-773A50876666}" type="slidenum">
              <a:rPr lang="en-US" altLang="en-US" sz="1200" smtClean="0">
                <a:solidFill>
                  <a:srgbClr val="898989"/>
                </a:solidFill>
              </a:rPr>
              <a:pPr>
                <a:spcBef>
                  <a:spcPct val="0"/>
                </a:spcBef>
                <a:buFontTx/>
                <a:buNone/>
              </a:pPr>
              <a:t>12</a:t>
            </a:fld>
            <a:endParaRPr lang="en-US" altLang="en-US" sz="1200" smtClean="0">
              <a:solidFill>
                <a:srgbClr val="898989"/>
              </a:solidFill>
            </a:endParaRPr>
          </a:p>
        </p:txBody>
      </p:sp>
      <p:grpSp>
        <p:nvGrpSpPr>
          <p:cNvPr id="39939" name="Group 8"/>
          <p:cNvGrpSpPr>
            <a:grpSpLocks/>
          </p:cNvGrpSpPr>
          <p:nvPr/>
        </p:nvGrpSpPr>
        <p:grpSpPr bwMode="auto">
          <a:xfrm>
            <a:off x="2409825" y="227013"/>
            <a:ext cx="4143375" cy="920750"/>
            <a:chOff x="5850732" y="2884782"/>
            <a:chExt cx="1828353" cy="731341"/>
          </a:xfrm>
        </p:grpSpPr>
        <p:sp>
          <p:nvSpPr>
            <p:cNvPr id="10" name="Chevron 9"/>
            <p:cNvSpPr/>
            <p:nvPr/>
          </p:nvSpPr>
          <p:spPr>
            <a:xfrm>
              <a:off x="5850732" y="2884782"/>
              <a:ext cx="1828353" cy="731341"/>
            </a:xfrm>
            <a:prstGeom prst="chevron">
              <a:avLst/>
            </a:prstGeom>
          </p:spPr>
          <p:style>
            <a:lnRef idx="2">
              <a:schemeClr val="lt1">
                <a:hueOff val="0"/>
                <a:satOff val="0"/>
                <a:lumOff val="0"/>
                <a:alphaOff val="0"/>
              </a:schemeClr>
            </a:lnRef>
            <a:fillRef idx="1">
              <a:schemeClr val="accent5">
                <a:hueOff val="-7947101"/>
                <a:satOff val="31849"/>
                <a:lumOff val="6902"/>
                <a:alphaOff val="0"/>
              </a:schemeClr>
            </a:fillRef>
            <a:effectRef idx="0">
              <a:schemeClr val="accent5">
                <a:hueOff val="-7947101"/>
                <a:satOff val="31849"/>
                <a:lumOff val="6902"/>
                <a:alphaOff val="0"/>
              </a:schemeClr>
            </a:effectRef>
            <a:fontRef idx="minor">
              <a:schemeClr val="lt1"/>
            </a:fontRef>
          </p:style>
        </p:sp>
        <p:sp>
          <p:nvSpPr>
            <p:cNvPr id="11" name="Chevron 4"/>
            <p:cNvSpPr/>
            <p:nvPr/>
          </p:nvSpPr>
          <p:spPr>
            <a:xfrm>
              <a:off x="6216403" y="2884782"/>
              <a:ext cx="1097012"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2900" b="1" dirty="0">
                  <a:solidFill>
                    <a:schemeClr val="tx1"/>
                  </a:solidFill>
                  <a:latin typeface="Times New Roman" panose="02020603050405020304" pitchFamily="18" charset="0"/>
                  <a:cs typeface="Times New Roman" panose="02020603050405020304" pitchFamily="18" charset="0"/>
                </a:rPr>
                <a:t>Demonstration</a:t>
              </a:r>
            </a:p>
          </p:txBody>
        </p:sp>
      </p:grpSp>
      <p:sp>
        <p:nvSpPr>
          <p:cNvPr id="39940"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dirty="0"/>
              <a:t>Demonstrate the remedy that has been suggested </a:t>
            </a:r>
          </a:p>
          <a:p>
            <a:pPr algn="just" eaLnBrk="1" hangingPunct="1"/>
            <a:endParaRPr lang="en-GB" altLang="sr-Latn-RS" sz="3000" b="1" dirty="0"/>
          </a:p>
          <a:p>
            <a:pPr algn="just" eaLnBrk="1" hangingPunct="1"/>
            <a:r>
              <a:rPr lang="en-GB" altLang="sr-Latn-RS" sz="3000" dirty="0"/>
              <a:t>Example :</a:t>
            </a:r>
          </a:p>
          <a:p>
            <a:pPr lvl="1" algn="just" eaLnBrk="1" hangingPunct="1">
              <a:buFont typeface="Arial" panose="020B0604020202020204" pitchFamily="34" charset="0"/>
              <a:buNone/>
            </a:pPr>
            <a:r>
              <a:rPr lang="en-GB" altLang="sr-Latn-RS" sz="3000" dirty="0"/>
              <a:t>“Your authorization could have been more specific. For instance: ‘You are authorized to intercept communications from IM Account 1 to IM Account 2 starting from 08:00:00 on 23 October 2017 to 11:59:59 on 23 October 2017. Fresh authorization will be granted for any renewals’”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2921C8-3CC2-4D6F-B1F1-F08CA9723977}" type="slidenum">
              <a:rPr lang="en-US" altLang="en-US" sz="1200" smtClean="0">
                <a:solidFill>
                  <a:srgbClr val="898989"/>
                </a:solidFill>
              </a:rPr>
              <a:pPr>
                <a:spcBef>
                  <a:spcPct val="0"/>
                </a:spcBef>
                <a:buFontTx/>
                <a:buNone/>
              </a:pPr>
              <a:t>13</a:t>
            </a:fld>
            <a:endParaRPr lang="en-US" altLang="en-US" sz="1200" smtClean="0">
              <a:solidFill>
                <a:srgbClr val="898989"/>
              </a:solidFill>
            </a:endParaRPr>
          </a:p>
        </p:txBody>
      </p:sp>
      <p:sp>
        <p:nvSpPr>
          <p:cNvPr id="41987"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The Demonstration should:</a:t>
            </a:r>
          </a:p>
          <a:p>
            <a:pPr lvl="1" algn="just" eaLnBrk="1" hangingPunct="1"/>
            <a:r>
              <a:rPr lang="en-GB" altLang="sr-Latn-RS" sz="3200" dirty="0"/>
              <a:t>Be at a level of performance trainee can identify and engage with</a:t>
            </a:r>
          </a:p>
          <a:p>
            <a:pPr lvl="1" algn="just" eaLnBrk="1" hangingPunct="1"/>
            <a:r>
              <a:rPr lang="en-GB" altLang="sr-Latn-RS" sz="3200" dirty="0"/>
              <a:t>Not demonstrate what the trainee already knows</a:t>
            </a:r>
          </a:p>
          <a:p>
            <a:pPr lvl="1" algn="just" eaLnBrk="1" hangingPunct="1"/>
            <a:r>
              <a:rPr lang="en-GB" altLang="sr-Latn-RS" sz="3200" dirty="0"/>
              <a:t>Show the trainee how they can achieve what they want to achieve</a:t>
            </a:r>
          </a:p>
          <a:p>
            <a:pPr lvl="1" algn="just" eaLnBrk="1" hangingPunct="1">
              <a:buFont typeface="Arial" panose="020B0604020202020204" pitchFamily="34" charset="0"/>
              <a:buNone/>
            </a:pPr>
            <a:endParaRPr lang="en-GB" altLang="sr-Latn-RS" sz="3200" dirty="0"/>
          </a:p>
        </p:txBody>
      </p:sp>
      <p:grpSp>
        <p:nvGrpSpPr>
          <p:cNvPr id="41988" name="Group 8"/>
          <p:cNvGrpSpPr>
            <a:grpSpLocks/>
          </p:cNvGrpSpPr>
          <p:nvPr/>
        </p:nvGrpSpPr>
        <p:grpSpPr bwMode="auto">
          <a:xfrm>
            <a:off x="2409825" y="227013"/>
            <a:ext cx="4143375" cy="920750"/>
            <a:chOff x="5850732" y="2884782"/>
            <a:chExt cx="1828353" cy="731341"/>
          </a:xfrm>
        </p:grpSpPr>
        <p:sp>
          <p:nvSpPr>
            <p:cNvPr id="13" name="Chevron 12"/>
            <p:cNvSpPr/>
            <p:nvPr/>
          </p:nvSpPr>
          <p:spPr>
            <a:xfrm>
              <a:off x="5850732" y="2884782"/>
              <a:ext cx="1828353" cy="731341"/>
            </a:xfrm>
            <a:prstGeom prst="chevron">
              <a:avLst/>
            </a:prstGeom>
          </p:spPr>
          <p:style>
            <a:lnRef idx="2">
              <a:schemeClr val="lt1">
                <a:hueOff val="0"/>
                <a:satOff val="0"/>
                <a:lumOff val="0"/>
                <a:alphaOff val="0"/>
              </a:schemeClr>
            </a:lnRef>
            <a:fillRef idx="1">
              <a:schemeClr val="accent5">
                <a:hueOff val="-7947101"/>
                <a:satOff val="31849"/>
                <a:lumOff val="6902"/>
                <a:alphaOff val="0"/>
              </a:schemeClr>
            </a:fillRef>
            <a:effectRef idx="0">
              <a:schemeClr val="accent5">
                <a:hueOff val="-7947101"/>
                <a:satOff val="31849"/>
                <a:lumOff val="6902"/>
                <a:alphaOff val="0"/>
              </a:schemeClr>
            </a:effectRef>
            <a:fontRef idx="minor">
              <a:schemeClr val="lt1"/>
            </a:fontRef>
          </p:style>
        </p:sp>
        <p:sp>
          <p:nvSpPr>
            <p:cNvPr id="14" name="Chevron 4"/>
            <p:cNvSpPr/>
            <p:nvPr/>
          </p:nvSpPr>
          <p:spPr>
            <a:xfrm>
              <a:off x="6216403" y="2884782"/>
              <a:ext cx="1097012"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2900" b="1" dirty="0">
                  <a:solidFill>
                    <a:schemeClr val="tx1"/>
                  </a:solidFill>
                  <a:latin typeface="Times New Roman" panose="02020603050405020304" pitchFamily="18" charset="0"/>
                  <a:cs typeface="Times New Roman" panose="02020603050405020304" pitchFamily="18" charset="0"/>
                </a:rPr>
                <a:t>Demonstration</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E86BF47-8E39-491F-B72F-4B800B74B955}" type="slidenum">
              <a:rPr lang="en-US" altLang="en-US" sz="1200" smtClean="0">
                <a:solidFill>
                  <a:srgbClr val="898989"/>
                </a:solidFill>
              </a:rPr>
              <a:pPr>
                <a:spcBef>
                  <a:spcPct val="0"/>
                </a:spcBef>
                <a:buFontTx/>
                <a:buNone/>
              </a:pPr>
              <a:t>14</a:t>
            </a:fld>
            <a:endParaRPr lang="en-US" altLang="en-US" sz="1200" smtClean="0">
              <a:solidFill>
                <a:srgbClr val="898989"/>
              </a:solidFill>
            </a:endParaRPr>
          </a:p>
        </p:txBody>
      </p:sp>
      <p:grpSp>
        <p:nvGrpSpPr>
          <p:cNvPr id="44035" name="Group 17"/>
          <p:cNvGrpSpPr>
            <a:grpSpLocks/>
          </p:cNvGrpSpPr>
          <p:nvPr/>
        </p:nvGrpSpPr>
        <p:grpSpPr bwMode="auto">
          <a:xfrm>
            <a:off x="2409825" y="227013"/>
            <a:ext cx="4173538" cy="920750"/>
            <a:chOff x="7314530" y="2884782"/>
            <a:chExt cx="1828353" cy="731341"/>
          </a:xfrm>
        </p:grpSpPr>
        <p:sp>
          <p:nvSpPr>
            <p:cNvPr id="19" name="Chevron 18"/>
            <p:cNvSpPr/>
            <p:nvPr/>
          </p:nvSpPr>
          <p:spPr>
            <a:xfrm>
              <a:off x="7314530" y="2884782"/>
              <a:ext cx="1828353" cy="731341"/>
            </a:xfrm>
            <a:prstGeom prst="chevron">
              <a:avLst/>
            </a:prstGeom>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20" name="Chevron 6"/>
            <p:cNvSpPr/>
            <p:nvPr/>
          </p:nvSpPr>
          <p:spPr>
            <a:xfrm>
              <a:off x="7680340" y="2884782"/>
              <a:ext cx="1096734"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Times New Roman" panose="02020603050405020304" pitchFamily="18" charset="0"/>
                  <a:cs typeface="Times New Roman" panose="02020603050405020304" pitchFamily="18" charset="0"/>
                </a:rPr>
                <a:t>Replay</a:t>
              </a:r>
            </a:p>
          </p:txBody>
        </p:sp>
      </p:gr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Ask trainee to repeat performance of the area identified as </a:t>
            </a:r>
            <a:r>
              <a:rPr lang="en-GB" altLang="sr-Latn-RS" dirty="0" smtClean="0"/>
              <a:t>the headline</a:t>
            </a:r>
            <a:endParaRPr lang="en-GB" altLang="sr-Latn-RS" dirty="0"/>
          </a:p>
          <a:p>
            <a:pPr algn="just" eaLnBrk="1" hangingPunct="1"/>
            <a:endParaRPr lang="en-GB" altLang="sr-Latn-RS" dirty="0"/>
          </a:p>
          <a:p>
            <a:pPr algn="just" eaLnBrk="1" hangingPunct="1"/>
            <a:r>
              <a:rPr lang="en-GB" altLang="sr-Latn-RS" dirty="0"/>
              <a:t>Purpose of Replay is to:</a:t>
            </a:r>
          </a:p>
          <a:p>
            <a:pPr lvl="1" algn="just" eaLnBrk="1" hangingPunct="1"/>
            <a:r>
              <a:rPr lang="en-GB" altLang="sr-Latn-RS" sz="3200" dirty="0"/>
              <a:t>understand whether the Review Process has been successful </a:t>
            </a:r>
          </a:p>
          <a:p>
            <a:pPr lvl="1" algn="just" eaLnBrk="1" hangingPunct="1"/>
            <a:r>
              <a:rPr lang="en-GB" altLang="sr-Latn-RS" sz="3200" dirty="0"/>
              <a:t>assess whether the trainee has taken on board effect of Demonstration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sr-Latn-RS" sz="5400" b="1"/>
              <a:t>Questions</a:t>
            </a: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FAD4BB3-B5EB-4E14-A3F3-53EB53763D18}" type="slidenum">
              <a:rPr lang="en-US" altLang="fr-FR" sz="1200" smtClean="0">
                <a:solidFill>
                  <a:srgbClr val="898989"/>
                </a:solidFill>
              </a:rPr>
              <a:pPr>
                <a:spcBef>
                  <a:spcPct val="0"/>
                </a:spcBef>
                <a:buFontTx/>
                <a:buNone/>
              </a:pPr>
              <a:t>15</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773112"/>
          </a:xfrm>
        </p:spPr>
        <p:txBody>
          <a:bodyPr/>
          <a:lstStyle/>
          <a:p>
            <a:pPr eaLnBrk="1" hangingPunct="1"/>
            <a:r>
              <a:rPr lang="en-GB" altLang="sr-Latn-RS" b="1" smtClean="0"/>
              <a:t>Session Objectives</a:t>
            </a:r>
          </a:p>
        </p:txBody>
      </p:sp>
      <p:sp>
        <p:nvSpPr>
          <p:cNvPr id="4" name="Content Placeholder 2"/>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dirty="0" smtClean="0">
                <a:solidFill>
                  <a:srgbClr val="000000"/>
                </a:solidFill>
                <a:latin typeface="+mj-lt"/>
                <a:ea typeface="MS PGothic" charset="0"/>
                <a:cs typeface="MS PGothic" charset="0"/>
              </a:rPr>
              <a:t>At the end of this session, delegates will be able to:</a:t>
            </a:r>
          </a:p>
          <a:p>
            <a:pPr>
              <a:spcBef>
                <a:spcPct val="20000"/>
              </a:spcBef>
              <a:buFont typeface="Arial" charset="0"/>
              <a:buChar char="•"/>
              <a:defRPr/>
            </a:pPr>
            <a:endParaRPr lang="pt-PT" dirty="0" smtClean="0">
              <a:solidFill>
                <a:srgbClr val="000000"/>
              </a:solidFill>
              <a:latin typeface="+mj-lt"/>
              <a:ea typeface="MS PGothic" charset="0"/>
              <a:cs typeface="MS PGothic" charset="0"/>
            </a:endParaRPr>
          </a:p>
          <a:p>
            <a:pPr algn="just">
              <a:spcBef>
                <a:spcPct val="20000"/>
              </a:spcBef>
              <a:buFont typeface="Arial" charset="0"/>
              <a:buChar char="•"/>
              <a:defRPr/>
            </a:pPr>
            <a:r>
              <a:rPr lang="en-GB" dirty="0" smtClean="0">
                <a:solidFill>
                  <a:srgbClr val="000000"/>
                </a:solidFill>
                <a:latin typeface="+mj-lt"/>
              </a:rPr>
              <a:t>Understand </a:t>
            </a:r>
            <a:r>
              <a:rPr lang="en-GB" dirty="0" smtClean="0">
                <a:solidFill>
                  <a:srgbClr val="000000"/>
                </a:solidFill>
                <a:latin typeface="+mj-lt"/>
              </a:rPr>
              <a:t>how to evaluate and review performance of delegates in exercise on </a:t>
            </a:r>
            <a:r>
              <a:rPr lang="en-GB" dirty="0" smtClean="0">
                <a:solidFill>
                  <a:srgbClr val="000000"/>
                </a:solidFill>
                <a:latin typeface="+mj-lt"/>
              </a:rPr>
              <a:t>conducting </a:t>
            </a:r>
            <a:r>
              <a:rPr lang="en-US" dirty="0" smtClean="0">
                <a:solidFill>
                  <a:srgbClr val="000000"/>
                </a:solidFill>
                <a:latin typeface="+mj-lt"/>
              </a:rPr>
              <a:t>hearings/considering </a:t>
            </a:r>
            <a:r>
              <a:rPr lang="en-US" dirty="0">
                <a:solidFill>
                  <a:srgbClr val="000000"/>
                </a:solidFill>
                <a:latin typeface="+mj-lt"/>
              </a:rPr>
              <a:t>requests for investigative </a:t>
            </a:r>
            <a:r>
              <a:rPr lang="en-US" dirty="0" smtClean="0">
                <a:solidFill>
                  <a:srgbClr val="000000"/>
                </a:solidFill>
                <a:latin typeface="+mj-lt"/>
              </a:rPr>
              <a:t>measures</a:t>
            </a:r>
          </a:p>
          <a:p>
            <a:pPr algn="just">
              <a:spcBef>
                <a:spcPct val="20000"/>
              </a:spcBef>
              <a:buFont typeface="Arial" charset="0"/>
              <a:buChar char="•"/>
              <a:defRPr/>
            </a:pPr>
            <a:endParaRPr lang="en-US" dirty="0" smtClean="0">
              <a:solidFill>
                <a:srgbClr val="000000"/>
              </a:solidFill>
              <a:latin typeface="+mj-lt"/>
            </a:endParaRPr>
          </a:p>
          <a:p>
            <a:pPr algn="just">
              <a:spcBef>
                <a:spcPct val="20000"/>
              </a:spcBef>
              <a:buFont typeface="Arial" charset="0"/>
              <a:buChar char="•"/>
              <a:defRPr/>
            </a:pPr>
            <a:r>
              <a:rPr lang="en-US" dirty="0" smtClean="0">
                <a:solidFill>
                  <a:srgbClr val="000000"/>
                </a:solidFill>
                <a:latin typeface="+mj-lt"/>
              </a:rPr>
              <a:t>Understand how to implement each of the six stages of the Review Process when giving feedback to participants </a:t>
            </a:r>
            <a:endParaRPr lang="en-US" dirty="0" smtClean="0">
              <a:solidFill>
                <a:srgbClr val="000000"/>
              </a:solidFill>
              <a:latin typeface="+mj-lt"/>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smtClean="0">
                <a:solidFill>
                  <a:srgbClr val="898989"/>
                </a:solidFill>
              </a:rPr>
              <a:t>!</a:t>
            </a:r>
            <a:fld id="{9AC1BC5C-4FE4-4F37-88E8-BE45EBEC5CBC}" type="slidenum">
              <a:rPr lang="en-US" altLang="fr-FR" sz="1200" smtClean="0">
                <a:solidFill>
                  <a:srgbClr val="898989"/>
                </a:solidFill>
              </a:rPr>
              <a:pPr>
                <a:spcBef>
                  <a:spcPct val="0"/>
                </a:spcBef>
                <a:buFontTx/>
                <a:buNone/>
              </a:pPr>
              <a:t>2</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en-GB" altLang="sr-Latn-RS" sz="4000" b="1" dirty="0" smtClean="0"/>
              <a:t>Feedback on the Exercise </a:t>
            </a:r>
            <a:endParaRPr lang="en-GB" altLang="sr-Latn-RS" sz="4000" dirty="0" smtClean="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074E755-9E26-4373-B379-42BE20FECF73}" type="slidenum">
              <a:rPr lang="en-US" altLang="fr-FR" sz="1200" smtClean="0">
                <a:solidFill>
                  <a:srgbClr val="898989"/>
                </a:solidFill>
              </a:rPr>
              <a:pPr>
                <a:spcBef>
                  <a:spcPct val="0"/>
                </a:spcBef>
                <a:buFontTx/>
                <a:buNone/>
              </a:pPr>
              <a:t>3</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Image result for feedback feedforwar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3305175"/>
            <a:ext cx="3200400" cy="323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EE8C74A-A6D0-4ED4-8E36-40C8CA303024}" type="slidenum">
              <a:rPr lang="en-US" altLang="fr-FR" sz="1200" smtClean="0">
                <a:solidFill>
                  <a:srgbClr val="898989"/>
                </a:solidFill>
              </a:rPr>
              <a:pPr>
                <a:spcBef>
                  <a:spcPct val="0"/>
                </a:spcBef>
                <a:buFontTx/>
                <a:buNone/>
              </a:pPr>
              <a:t>4</a:t>
            </a:fld>
            <a:endParaRPr lang="en-US" altLang="fr-FR" sz="1200" smtClean="0">
              <a:solidFill>
                <a:srgbClr val="898989"/>
              </a:solidFill>
            </a:endParaRPr>
          </a:p>
        </p:txBody>
      </p:sp>
      <p:sp>
        <p:nvSpPr>
          <p:cNvPr id="25604" name="Rectangle 3"/>
          <p:cNvSpPr txBox="1">
            <a:spLocks/>
          </p:cNvSpPr>
          <p:nvPr/>
        </p:nvSpPr>
        <p:spPr bwMode="auto">
          <a:xfrm>
            <a:off x="744538" y="6429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After completion of the exercise, the trainer should conduct a detailed review of the performance of the trainees </a:t>
            </a:r>
          </a:p>
          <a:p>
            <a:pPr algn="just" eaLnBrk="1" hangingPunct="1"/>
            <a:r>
              <a:rPr lang="en-GB" altLang="sr-Latn-RS"/>
              <a:t>The trainers should use the following six-stage review process:</a:t>
            </a:r>
          </a:p>
          <a:p>
            <a:pPr lvl="1" algn="just" eaLnBrk="1" hangingPunct="1"/>
            <a:r>
              <a:rPr lang="en-GB" altLang="sr-Latn-RS"/>
              <a:t>Headline</a:t>
            </a:r>
          </a:p>
          <a:p>
            <a:pPr lvl="1" algn="just" eaLnBrk="1" hangingPunct="1"/>
            <a:r>
              <a:rPr lang="en-GB" altLang="sr-Latn-RS"/>
              <a:t>Playback</a:t>
            </a:r>
          </a:p>
          <a:p>
            <a:pPr lvl="1" algn="just" eaLnBrk="1" hangingPunct="1"/>
            <a:r>
              <a:rPr lang="en-GB" altLang="sr-Latn-RS"/>
              <a:t>Reason</a:t>
            </a:r>
          </a:p>
          <a:p>
            <a:pPr lvl="1" algn="just" eaLnBrk="1" hangingPunct="1"/>
            <a:r>
              <a:rPr lang="en-GB" altLang="sr-Latn-RS"/>
              <a:t>Remedy</a:t>
            </a:r>
          </a:p>
          <a:p>
            <a:pPr lvl="1" algn="just" eaLnBrk="1" hangingPunct="1"/>
            <a:r>
              <a:rPr lang="en-GB" altLang="sr-Latn-RS"/>
              <a:t>Demonstration </a:t>
            </a:r>
          </a:p>
          <a:p>
            <a:pPr lvl="1" algn="just" eaLnBrk="1" hangingPunct="1"/>
            <a:r>
              <a:rPr lang="en-GB" altLang="sr-Latn-RS"/>
              <a:t>Replay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1" y="357093"/>
          <a:ext cx="9144000" cy="65009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651" name="Title 1"/>
          <p:cNvSpPr txBox="1">
            <a:spLocks/>
          </p:cNvSpPr>
          <p:nvPr/>
        </p:nvSpPr>
        <p:spPr bwMode="auto">
          <a:xfrm>
            <a:off x="457200" y="136366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a:t>The Review Process</a:t>
            </a:r>
          </a:p>
        </p:txBody>
      </p:sp>
      <p:grpSp>
        <p:nvGrpSpPr>
          <p:cNvPr id="16" name="Group 15"/>
          <p:cNvGrpSpPr>
            <a:grpSpLocks/>
          </p:cNvGrpSpPr>
          <p:nvPr/>
        </p:nvGrpSpPr>
        <p:grpSpPr bwMode="auto">
          <a:xfrm>
            <a:off x="125413" y="4087813"/>
            <a:ext cx="4284662" cy="341312"/>
            <a:chOff x="125507" y="4087906"/>
            <a:chExt cx="4285128" cy="340659"/>
          </a:xfrm>
        </p:grpSpPr>
        <p:cxnSp>
          <p:nvCxnSpPr>
            <p:cNvPr id="4" name="Straight Connector 3"/>
            <p:cNvCxnSpPr/>
            <p:nvPr/>
          </p:nvCxnSpPr>
          <p:spPr>
            <a:xfrm>
              <a:off x="125507" y="4087906"/>
              <a:ext cx="0" cy="340659"/>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138208" y="4338251"/>
              <a:ext cx="4272427" cy="9507"/>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410635" y="4087906"/>
              <a:ext cx="0" cy="331152"/>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1" name="Group 10"/>
          <p:cNvGrpSpPr>
            <a:grpSpLocks/>
          </p:cNvGrpSpPr>
          <p:nvPr/>
        </p:nvGrpSpPr>
        <p:grpSpPr bwMode="auto">
          <a:xfrm>
            <a:off x="4549775" y="4102100"/>
            <a:ext cx="4284663" cy="341313"/>
            <a:chOff x="4549589" y="4102092"/>
            <a:chExt cx="4285128" cy="340659"/>
          </a:xfrm>
        </p:grpSpPr>
        <p:cxnSp>
          <p:nvCxnSpPr>
            <p:cNvPr id="13" name="Straight Connector 12"/>
            <p:cNvCxnSpPr/>
            <p:nvPr/>
          </p:nvCxnSpPr>
          <p:spPr>
            <a:xfrm>
              <a:off x="4549589" y="4102092"/>
              <a:ext cx="0" cy="340659"/>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562290" y="4352436"/>
              <a:ext cx="4272427" cy="9507"/>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8834717" y="4102092"/>
              <a:ext cx="0" cy="331152"/>
            </a:xfrm>
            <a:prstGeom prst="line">
              <a:avLst/>
            </a:prstGeom>
            <a:ln w="3810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8" name="Title 1"/>
          <p:cNvSpPr txBox="1">
            <a:spLocks/>
          </p:cNvSpPr>
          <p:nvPr/>
        </p:nvSpPr>
        <p:spPr bwMode="auto">
          <a:xfrm>
            <a:off x="139700" y="4514850"/>
            <a:ext cx="4270375"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2500" b="1"/>
              <a:t>FeedBACK</a:t>
            </a:r>
          </a:p>
        </p:txBody>
      </p:sp>
      <p:sp>
        <p:nvSpPr>
          <p:cNvPr id="19" name="Title 1"/>
          <p:cNvSpPr txBox="1">
            <a:spLocks/>
          </p:cNvSpPr>
          <p:nvPr/>
        </p:nvSpPr>
        <p:spPr bwMode="auto">
          <a:xfrm>
            <a:off x="4410075" y="4514850"/>
            <a:ext cx="427196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2500" b="1"/>
              <a:t>FeedFORWARD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graphicEl>
                                              <a:dgm id="{0FEF9982-05D5-4F9D-95F8-0941A9B3E4BF}"/>
                                            </p:graphicEl>
                                          </p:spTgt>
                                        </p:tgtEl>
                                        <p:attrNameLst>
                                          <p:attrName>style.visibility</p:attrName>
                                        </p:attrNameLst>
                                      </p:cBhvr>
                                      <p:to>
                                        <p:strVal val="visible"/>
                                      </p:to>
                                    </p:set>
                                    <p:animEffect transition="in" filter="fade">
                                      <p:cBhvr>
                                        <p:cTn id="7" dur="500"/>
                                        <p:tgtEl>
                                          <p:spTgt spid="2">
                                            <p:graphicEl>
                                              <a:dgm id="{0FEF9982-05D5-4F9D-95F8-0941A9B3E4B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graphicEl>
                                              <a:dgm id="{BAF0E997-A6A7-4543-A022-AFB0AAD2B834}"/>
                                            </p:graphicEl>
                                          </p:spTgt>
                                        </p:tgtEl>
                                        <p:attrNameLst>
                                          <p:attrName>style.visibility</p:attrName>
                                        </p:attrNameLst>
                                      </p:cBhvr>
                                      <p:to>
                                        <p:strVal val="visible"/>
                                      </p:to>
                                    </p:set>
                                    <p:animEffect transition="in" filter="fade">
                                      <p:cBhvr>
                                        <p:cTn id="12" dur="500"/>
                                        <p:tgtEl>
                                          <p:spTgt spid="2">
                                            <p:graphicEl>
                                              <a:dgm id="{BAF0E997-A6A7-4543-A022-AFB0AAD2B834}"/>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graphicEl>
                                              <a:dgm id="{FB00FCFA-DD7B-4C62-999F-E9AD31AC0127}"/>
                                            </p:graphicEl>
                                          </p:spTgt>
                                        </p:tgtEl>
                                        <p:attrNameLst>
                                          <p:attrName>style.visibility</p:attrName>
                                        </p:attrNameLst>
                                      </p:cBhvr>
                                      <p:to>
                                        <p:strVal val="visible"/>
                                      </p:to>
                                    </p:set>
                                    <p:animEffect transition="in" filter="fade">
                                      <p:cBhvr>
                                        <p:cTn id="17" dur="500"/>
                                        <p:tgtEl>
                                          <p:spTgt spid="2">
                                            <p:graphicEl>
                                              <a:dgm id="{FB00FCFA-DD7B-4C62-999F-E9AD31AC0127}"/>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graphicEl>
                                              <a:dgm id="{21482D90-E10E-4256-A7AC-3E97E1A27AE5}"/>
                                            </p:graphicEl>
                                          </p:spTgt>
                                        </p:tgtEl>
                                        <p:attrNameLst>
                                          <p:attrName>style.visibility</p:attrName>
                                        </p:attrNameLst>
                                      </p:cBhvr>
                                      <p:to>
                                        <p:strVal val="visible"/>
                                      </p:to>
                                    </p:set>
                                    <p:animEffect transition="in" filter="fade">
                                      <p:cBhvr>
                                        <p:cTn id="22" dur="500"/>
                                        <p:tgtEl>
                                          <p:spTgt spid="2">
                                            <p:graphicEl>
                                              <a:dgm id="{21482D90-E10E-4256-A7AC-3E97E1A27AE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graphicEl>
                                              <a:dgm id="{12AC6EE2-DF62-46EA-8000-6AAFD7378340}"/>
                                            </p:graphicEl>
                                          </p:spTgt>
                                        </p:tgtEl>
                                        <p:attrNameLst>
                                          <p:attrName>style.visibility</p:attrName>
                                        </p:attrNameLst>
                                      </p:cBhvr>
                                      <p:to>
                                        <p:strVal val="visible"/>
                                      </p:to>
                                    </p:set>
                                    <p:animEffect transition="in" filter="fade">
                                      <p:cBhvr>
                                        <p:cTn id="27" dur="500"/>
                                        <p:tgtEl>
                                          <p:spTgt spid="2">
                                            <p:graphicEl>
                                              <a:dgm id="{12AC6EE2-DF62-46EA-8000-6AAFD737834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graphicEl>
                                              <a:dgm id="{9C071094-6428-4661-AC61-B5DBC1B95392}"/>
                                            </p:graphicEl>
                                          </p:spTgt>
                                        </p:tgtEl>
                                        <p:attrNameLst>
                                          <p:attrName>style.visibility</p:attrName>
                                        </p:attrNameLst>
                                      </p:cBhvr>
                                      <p:to>
                                        <p:strVal val="visible"/>
                                      </p:to>
                                    </p:set>
                                    <p:animEffect transition="in" filter="fade">
                                      <p:cBhvr>
                                        <p:cTn id="32" dur="500"/>
                                        <p:tgtEl>
                                          <p:spTgt spid="2">
                                            <p:graphicEl>
                                              <a:dgm id="{9C071094-6428-4661-AC61-B5DBC1B95392}"/>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Dgm bld="one"/>
        </p:bldSub>
      </p:bldGraphic>
      <p:bldP spid="18" grpId="0"/>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A56745-9E69-41DD-A63D-12BBF779B07C}" type="slidenum">
              <a:rPr lang="en-US" altLang="fr-FR" sz="1200" smtClean="0">
                <a:solidFill>
                  <a:srgbClr val="898989"/>
                </a:solidFill>
              </a:rPr>
              <a:pPr>
                <a:spcBef>
                  <a:spcPct val="0"/>
                </a:spcBef>
                <a:buFontTx/>
                <a:buNone/>
              </a:pPr>
              <a:t>6</a:t>
            </a:fld>
            <a:endParaRPr lang="en-US" altLang="fr-FR" sz="1200" smtClean="0">
              <a:solidFill>
                <a:srgbClr val="898989"/>
              </a:solidFill>
            </a:endParaRPr>
          </a:p>
        </p:txBody>
      </p:sp>
      <p:grpSp>
        <p:nvGrpSpPr>
          <p:cNvPr id="29699" name="Group 8"/>
          <p:cNvGrpSpPr>
            <a:grpSpLocks/>
          </p:cNvGrpSpPr>
          <p:nvPr/>
        </p:nvGrpSpPr>
        <p:grpSpPr bwMode="auto">
          <a:xfrm>
            <a:off x="2384425" y="244475"/>
            <a:ext cx="4429125" cy="920750"/>
            <a:chOff x="0" y="2884782"/>
            <a:chExt cx="1828353" cy="731341"/>
          </a:xfrm>
        </p:grpSpPr>
        <p:sp>
          <p:nvSpPr>
            <p:cNvPr id="10" name="Pentagon 9"/>
            <p:cNvSpPr/>
            <p:nvPr/>
          </p:nvSpPr>
          <p:spPr>
            <a:xfrm>
              <a:off x="0" y="2884782"/>
              <a:ext cx="1828353" cy="731341"/>
            </a:xfrm>
            <a:prstGeom prst="homePlat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1" name="Pentagon 4"/>
            <p:cNvSpPr/>
            <p:nvPr/>
          </p:nvSpPr>
          <p:spPr>
            <a:xfrm>
              <a:off x="0" y="2884782"/>
              <a:ext cx="1645518" cy="731341"/>
            </a:xfrm>
            <a:prstGeom prst="rect">
              <a:avLst/>
            </a:prstGeom>
          </p:spPr>
          <p:style>
            <a:lnRef idx="0">
              <a:scrgbClr r="0" g="0" b="0"/>
            </a:lnRef>
            <a:fillRef idx="0">
              <a:scrgbClr r="0" g="0" b="0"/>
            </a:fillRef>
            <a:effectRef idx="0">
              <a:scrgbClr r="0" g="0" b="0"/>
            </a:effectRef>
            <a:fontRef idx="minor">
              <a:schemeClr val="lt1"/>
            </a:fontRef>
          </p:style>
          <p:txBody>
            <a:bodyPr lIns="106680" tIns="53340" rIns="26670" bIns="53340" spcCol="1270" anchor="ctr"/>
            <a:lstStyle/>
            <a:p>
              <a:pPr algn="ctr" defTabSz="889000">
                <a:lnSpc>
                  <a:spcPct val="90000"/>
                </a:lnSpc>
                <a:spcAft>
                  <a:spcPct val="35000"/>
                </a:spcAft>
                <a:defRPr/>
              </a:pPr>
              <a:r>
                <a:rPr lang="en-US" sz="4000" b="1" dirty="0">
                  <a:solidFill>
                    <a:schemeClr val="tx1"/>
                  </a:solidFill>
                  <a:latin typeface="Times New Roman" panose="02020603050405020304" pitchFamily="18" charset="0"/>
                  <a:cs typeface="Times New Roman" panose="02020603050405020304" pitchFamily="18" charset="0"/>
                </a:rPr>
                <a:t>Headline</a:t>
              </a:r>
            </a:p>
          </p:txBody>
        </p:sp>
      </p:grpSp>
      <p:sp>
        <p:nvSpPr>
          <p:cNvPr id="19"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GB" altLang="sr-Latn-RS" dirty="0" smtClean="0"/>
          </a:p>
          <a:p>
            <a:pPr algn="just" eaLnBrk="1" hangingPunct="1">
              <a:defRPr/>
            </a:pPr>
            <a:r>
              <a:rPr lang="en-GB" altLang="sr-Latn-RS" dirty="0" smtClean="0"/>
              <a:t>Identify particular aspect of performance of the </a:t>
            </a:r>
            <a:r>
              <a:rPr lang="en-GB" altLang="sr-Latn-RS" dirty="0" smtClean="0"/>
              <a:t>trainee </a:t>
            </a:r>
            <a:r>
              <a:rPr lang="en-GB" altLang="sr-Latn-RS" dirty="0" smtClean="0"/>
              <a:t>that will be addressed </a:t>
            </a:r>
          </a:p>
          <a:p>
            <a:pPr marL="0" indent="0" algn="just" eaLnBrk="1" hangingPunct="1">
              <a:buFont typeface="Arial" panose="020B0604020202020204" pitchFamily="34" charset="0"/>
              <a:buNone/>
              <a:defRPr/>
            </a:pPr>
            <a:endParaRPr lang="en-GB" altLang="sr-Latn-RS" dirty="0" smtClean="0"/>
          </a:p>
          <a:p>
            <a:pPr algn="just" eaLnBrk="1" hangingPunct="1">
              <a:defRPr/>
            </a:pPr>
            <a:r>
              <a:rPr lang="en-GB" altLang="sr-Latn-RS" dirty="0" smtClean="0"/>
              <a:t>Example :</a:t>
            </a:r>
          </a:p>
          <a:p>
            <a:pPr marL="400050" lvl="1" indent="0" algn="just" eaLnBrk="1" hangingPunct="1">
              <a:buFont typeface="Arial" panose="020B0604020202020204" pitchFamily="34" charset="0"/>
              <a:buNone/>
              <a:defRPr/>
            </a:pPr>
            <a:r>
              <a:rPr lang="en-GB" altLang="sr-Latn-RS" sz="3200" dirty="0" smtClean="0"/>
              <a:t>“I want to discuss how you should explain the duration of a procedural power”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3B12B10-CC2C-46D3-BD6B-E0FEBEDEAF09}" type="slidenum">
              <a:rPr lang="en-US" altLang="fr-FR" sz="1200" smtClean="0">
                <a:solidFill>
                  <a:srgbClr val="898989"/>
                </a:solidFill>
              </a:rPr>
              <a:pPr>
                <a:spcBef>
                  <a:spcPct val="0"/>
                </a:spcBef>
                <a:buFontTx/>
                <a:buNone/>
              </a:pPr>
              <a:t>7</a:t>
            </a:fld>
            <a:endParaRPr lang="en-US" altLang="fr-FR" sz="1200" smtClean="0">
              <a:solidFill>
                <a:srgbClr val="898989"/>
              </a:solidFill>
            </a:endParaRPr>
          </a:p>
        </p:txBody>
      </p:sp>
      <p:grpSp>
        <p:nvGrpSpPr>
          <p:cNvPr id="31747" name="Group 8"/>
          <p:cNvGrpSpPr>
            <a:grpSpLocks/>
          </p:cNvGrpSpPr>
          <p:nvPr/>
        </p:nvGrpSpPr>
        <p:grpSpPr bwMode="auto">
          <a:xfrm>
            <a:off x="2384425" y="244475"/>
            <a:ext cx="4429125" cy="920750"/>
            <a:chOff x="0" y="2884782"/>
            <a:chExt cx="1828353" cy="731341"/>
          </a:xfrm>
        </p:grpSpPr>
        <p:sp>
          <p:nvSpPr>
            <p:cNvPr id="10" name="Pentagon 9"/>
            <p:cNvSpPr/>
            <p:nvPr/>
          </p:nvSpPr>
          <p:spPr>
            <a:xfrm>
              <a:off x="0" y="2884782"/>
              <a:ext cx="1828353" cy="731341"/>
            </a:xfrm>
            <a:prstGeom prst="homePlate">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1" name="Pentagon 4"/>
            <p:cNvSpPr/>
            <p:nvPr/>
          </p:nvSpPr>
          <p:spPr>
            <a:xfrm>
              <a:off x="0" y="2884782"/>
              <a:ext cx="1645518" cy="731341"/>
            </a:xfrm>
            <a:prstGeom prst="rect">
              <a:avLst/>
            </a:prstGeom>
          </p:spPr>
          <p:style>
            <a:lnRef idx="0">
              <a:scrgbClr r="0" g="0" b="0"/>
            </a:lnRef>
            <a:fillRef idx="0">
              <a:scrgbClr r="0" g="0" b="0"/>
            </a:fillRef>
            <a:effectRef idx="0">
              <a:scrgbClr r="0" g="0" b="0"/>
            </a:effectRef>
            <a:fontRef idx="minor">
              <a:schemeClr val="lt1"/>
            </a:fontRef>
          </p:style>
          <p:txBody>
            <a:bodyPr lIns="106680" tIns="53340" rIns="26670" bIns="53340" spcCol="1270" anchor="ctr"/>
            <a:lstStyle/>
            <a:p>
              <a:pPr algn="ctr" defTabSz="889000">
                <a:lnSpc>
                  <a:spcPct val="90000"/>
                </a:lnSpc>
                <a:spcAft>
                  <a:spcPct val="35000"/>
                </a:spcAft>
                <a:defRPr/>
              </a:pPr>
              <a:r>
                <a:rPr lang="en-US" sz="4000" b="1" dirty="0">
                  <a:solidFill>
                    <a:schemeClr val="tx1"/>
                  </a:solidFill>
                  <a:latin typeface="Times New Roman" panose="02020603050405020304" pitchFamily="18" charset="0"/>
                  <a:cs typeface="Times New Roman" panose="02020603050405020304" pitchFamily="18" charset="0"/>
                </a:rPr>
                <a:t>Headline</a:t>
              </a:r>
            </a:p>
          </p:txBody>
        </p:sp>
      </p:grpSp>
      <p:sp>
        <p:nvSpPr>
          <p:cNvPr id="31748"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The Headline should be:</a:t>
            </a:r>
          </a:p>
          <a:p>
            <a:pPr lvl="1" algn="just" eaLnBrk="1" hangingPunct="1"/>
            <a:r>
              <a:rPr lang="en-GB" altLang="sr-Latn-RS" sz="3200" dirty="0"/>
              <a:t>Clear</a:t>
            </a:r>
          </a:p>
          <a:p>
            <a:pPr lvl="1" algn="just" eaLnBrk="1" hangingPunct="1"/>
            <a:r>
              <a:rPr lang="en-GB" altLang="sr-Latn-RS" sz="3200" dirty="0"/>
              <a:t>Simple</a:t>
            </a:r>
          </a:p>
          <a:p>
            <a:pPr lvl="1" algn="just" eaLnBrk="1" hangingPunct="1"/>
            <a:r>
              <a:rPr lang="en-GB" altLang="sr-Latn-RS" sz="3200" dirty="0"/>
              <a:t>Precise </a:t>
            </a:r>
          </a:p>
          <a:p>
            <a:pPr lvl="1" algn="just" eaLnBrk="1" hangingPunct="1"/>
            <a:r>
              <a:rPr lang="en-GB" altLang="sr-Latn-RS" sz="3200" dirty="0"/>
              <a:t>Positive</a:t>
            </a:r>
          </a:p>
          <a:p>
            <a:pPr lvl="1" algn="just" eaLnBrk="1" hangingPunct="1"/>
            <a:r>
              <a:rPr lang="en-GB" altLang="sr-Latn-RS" sz="3200" dirty="0"/>
              <a:t>Forward Looking</a:t>
            </a:r>
          </a:p>
          <a:p>
            <a:pPr lvl="1" algn="just" eaLnBrk="1" hangingPunct="1"/>
            <a:endParaRPr lang="en-GB" altLang="sr-Latn-RS" sz="3200" dirty="0"/>
          </a:p>
          <a:p>
            <a:pPr algn="just" eaLnBrk="1" hangingPunct="1"/>
            <a:r>
              <a:rPr lang="en-GB" altLang="sr-Latn-RS" dirty="0"/>
              <a:t>Selecting the right headline is the basis of a successful review</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7AEBA19-6B30-49CE-9EBC-28FBD82BA82C}" type="slidenum">
              <a:rPr lang="en-US" altLang="en-US" sz="1200" smtClean="0">
                <a:solidFill>
                  <a:srgbClr val="898989"/>
                </a:solidFill>
              </a:rPr>
              <a:pPr>
                <a:spcBef>
                  <a:spcPct val="0"/>
                </a:spcBef>
                <a:buFontTx/>
                <a:buNone/>
              </a:pPr>
              <a:t>8</a:t>
            </a:fld>
            <a:endParaRPr lang="en-US" altLang="en-US" sz="1200" smtClean="0">
              <a:solidFill>
                <a:srgbClr val="898989"/>
              </a:solidFill>
            </a:endParaRPr>
          </a:p>
        </p:txBody>
      </p:sp>
      <p:grpSp>
        <p:nvGrpSpPr>
          <p:cNvPr id="33795" name="Group 4"/>
          <p:cNvGrpSpPr>
            <a:grpSpLocks/>
          </p:cNvGrpSpPr>
          <p:nvPr/>
        </p:nvGrpSpPr>
        <p:grpSpPr bwMode="auto">
          <a:xfrm>
            <a:off x="2384425" y="207963"/>
            <a:ext cx="4168775" cy="922337"/>
            <a:chOff x="1462683" y="2884782"/>
            <a:chExt cx="1828353" cy="731341"/>
          </a:xfrm>
        </p:grpSpPr>
        <p:sp>
          <p:nvSpPr>
            <p:cNvPr id="6" name="Chevron 5"/>
            <p:cNvSpPr/>
            <p:nvPr/>
          </p:nvSpPr>
          <p:spPr>
            <a:xfrm>
              <a:off x="1462683" y="2884782"/>
              <a:ext cx="1828353" cy="731341"/>
            </a:xfrm>
            <a:prstGeom prst="chevron">
              <a:avLst/>
            </a:prstGeom>
          </p:spPr>
          <p:style>
            <a:lnRef idx="2">
              <a:schemeClr val="lt1">
                <a:hueOff val="0"/>
                <a:satOff val="0"/>
                <a:lumOff val="0"/>
                <a:alphaOff val="0"/>
              </a:schemeClr>
            </a:lnRef>
            <a:fillRef idx="1">
              <a:schemeClr val="accent5">
                <a:hueOff val="-1986775"/>
                <a:satOff val="7962"/>
                <a:lumOff val="1726"/>
                <a:alphaOff val="0"/>
              </a:schemeClr>
            </a:fillRef>
            <a:effectRef idx="0">
              <a:schemeClr val="accent5">
                <a:hueOff val="-1986775"/>
                <a:satOff val="7962"/>
                <a:lumOff val="1726"/>
                <a:alphaOff val="0"/>
              </a:schemeClr>
            </a:effectRef>
            <a:fontRef idx="minor">
              <a:schemeClr val="lt1"/>
            </a:fontRef>
          </p:style>
        </p:sp>
        <p:sp>
          <p:nvSpPr>
            <p:cNvPr id="7" name="Chevron 4"/>
            <p:cNvSpPr/>
            <p:nvPr/>
          </p:nvSpPr>
          <p:spPr>
            <a:xfrm>
              <a:off x="1828215" y="2884782"/>
              <a:ext cx="1097290"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Times New Roman" panose="02020603050405020304" pitchFamily="18" charset="0"/>
                  <a:cs typeface="Times New Roman" panose="02020603050405020304" pitchFamily="18" charset="0"/>
                </a:rPr>
                <a:t>Playback</a:t>
              </a:r>
            </a:p>
          </p:txBody>
        </p:sp>
      </p:grpSp>
      <p:sp>
        <p:nvSpPr>
          <p:cNvPr id="11"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r>
              <a:rPr lang="en-GB" altLang="sr-Latn-RS" dirty="0" smtClean="0"/>
              <a:t>Repeat the precise words used by the trainer related to the headline</a:t>
            </a:r>
          </a:p>
          <a:p>
            <a:pPr algn="just" eaLnBrk="1" hangingPunct="1">
              <a:defRPr/>
            </a:pPr>
            <a:endParaRPr lang="en-GB" altLang="sr-Latn-RS" dirty="0" smtClean="0"/>
          </a:p>
          <a:p>
            <a:pPr algn="just" eaLnBrk="1" hangingPunct="1">
              <a:defRPr/>
            </a:pPr>
            <a:r>
              <a:rPr lang="en-GB" altLang="sr-Latn-RS" dirty="0" smtClean="0"/>
              <a:t>Example: </a:t>
            </a:r>
          </a:p>
          <a:p>
            <a:pPr marL="341313" indent="-341313" algn="just" eaLnBrk="1" hangingPunct="1">
              <a:buFont typeface="Arial" panose="020B0604020202020204" pitchFamily="34" charset="0"/>
              <a:buNone/>
              <a:defRPr/>
            </a:pPr>
            <a:r>
              <a:rPr lang="en-GB" altLang="sr-Latn-RS" dirty="0" smtClean="0"/>
              <a:t>	“Let’s see what you did. When rendering authorization, you stated ‘the investigator can record all communications made from one IM account to another with the help of the IM service provider’”</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446223F-DD5B-494D-A771-8544A57F9F1B}" type="slidenum">
              <a:rPr lang="en-US" altLang="en-US" sz="1200" smtClean="0">
                <a:solidFill>
                  <a:srgbClr val="898989"/>
                </a:solidFill>
              </a:rPr>
              <a:pPr>
                <a:spcBef>
                  <a:spcPct val="0"/>
                </a:spcBef>
                <a:buFontTx/>
                <a:buNone/>
              </a:pPr>
              <a:t>9</a:t>
            </a:fld>
            <a:endParaRPr lang="en-US" altLang="en-US" sz="1200" smtClean="0">
              <a:solidFill>
                <a:srgbClr val="898989"/>
              </a:solidFill>
            </a:endParaRPr>
          </a:p>
        </p:txBody>
      </p:sp>
      <p:grpSp>
        <p:nvGrpSpPr>
          <p:cNvPr id="34819" name="Group 7"/>
          <p:cNvGrpSpPr>
            <a:grpSpLocks/>
          </p:cNvGrpSpPr>
          <p:nvPr/>
        </p:nvGrpSpPr>
        <p:grpSpPr bwMode="auto">
          <a:xfrm>
            <a:off x="2436813" y="227013"/>
            <a:ext cx="4116387" cy="920750"/>
            <a:chOff x="2925366" y="2884782"/>
            <a:chExt cx="1828353" cy="731341"/>
          </a:xfrm>
        </p:grpSpPr>
        <p:sp>
          <p:nvSpPr>
            <p:cNvPr id="9" name="Chevron 8"/>
            <p:cNvSpPr/>
            <p:nvPr/>
          </p:nvSpPr>
          <p:spPr>
            <a:xfrm>
              <a:off x="2925366" y="2884782"/>
              <a:ext cx="1828353" cy="731341"/>
            </a:xfrm>
            <a:prstGeom prst="chevron">
              <a:avLst/>
            </a:prstGeom>
          </p:spPr>
          <p:style>
            <a:lnRef idx="2">
              <a:schemeClr val="lt1">
                <a:hueOff val="0"/>
                <a:satOff val="0"/>
                <a:lumOff val="0"/>
                <a:alphaOff val="0"/>
              </a:schemeClr>
            </a:lnRef>
            <a:fillRef idx="1">
              <a:schemeClr val="accent5">
                <a:hueOff val="-3973551"/>
                <a:satOff val="15924"/>
                <a:lumOff val="3451"/>
                <a:alphaOff val="0"/>
              </a:schemeClr>
            </a:fillRef>
            <a:effectRef idx="0">
              <a:schemeClr val="accent5">
                <a:hueOff val="-3973551"/>
                <a:satOff val="15924"/>
                <a:lumOff val="3451"/>
                <a:alphaOff val="0"/>
              </a:schemeClr>
            </a:effectRef>
            <a:fontRef idx="minor">
              <a:schemeClr val="lt1"/>
            </a:fontRef>
          </p:style>
        </p:sp>
        <p:sp>
          <p:nvSpPr>
            <p:cNvPr id="10" name="Chevron 4"/>
            <p:cNvSpPr/>
            <p:nvPr/>
          </p:nvSpPr>
          <p:spPr>
            <a:xfrm>
              <a:off x="3291318" y="2884782"/>
              <a:ext cx="1096448" cy="731341"/>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a:solidFill>
                    <a:schemeClr val="tx1"/>
                  </a:solidFill>
                  <a:latin typeface="Times New Roman" panose="02020603050405020304" pitchFamily="18" charset="0"/>
                  <a:cs typeface="Times New Roman" panose="02020603050405020304" pitchFamily="18" charset="0"/>
                </a:rPr>
                <a:t>Reason</a:t>
              </a:r>
            </a:p>
          </p:txBody>
        </p:sp>
      </p:grpSp>
      <p:sp>
        <p:nvSpPr>
          <p:cNvPr id="34820" name="Rectangle 3"/>
          <p:cNvSpPr txBox="1">
            <a:spLocks/>
          </p:cNvSpPr>
          <p:nvPr/>
        </p:nvSpPr>
        <p:spPr bwMode="auto">
          <a:xfrm>
            <a:off x="744538" y="1541463"/>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Explain why the issue identified in the headline needs to be addressed</a:t>
            </a:r>
          </a:p>
          <a:p>
            <a:pPr algn="just" eaLnBrk="1" hangingPunct="1"/>
            <a:endParaRPr lang="en-GB" altLang="sr-Latn-RS" b="1" dirty="0"/>
          </a:p>
          <a:p>
            <a:pPr algn="just" eaLnBrk="1" hangingPunct="1"/>
            <a:r>
              <a:rPr lang="en-GB" altLang="sr-Latn-RS" dirty="0"/>
              <a:t>Example :</a:t>
            </a:r>
          </a:p>
          <a:p>
            <a:pPr lvl="1" algn="just" eaLnBrk="1" hangingPunct="1">
              <a:buFont typeface="Arial" panose="020B0604020202020204" pitchFamily="34" charset="0"/>
              <a:buNone/>
            </a:pPr>
            <a:r>
              <a:rPr lang="en-GB" altLang="sr-Latn-RS" sz="3200" dirty="0"/>
              <a:t>“By not specifying the duration of the investigative measure to intercept communications, the power is ambiguous and open to abuse by law enforcement”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16864</TotalTime>
  <Words>1641</Words>
  <Application>Microsoft Office PowerPoint</Application>
  <PresentationFormat>On-screen Show (4:3)</PresentationFormat>
  <Paragraphs>155</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MS PGothic</vt:lpstr>
      <vt:lpstr>Calibri</vt:lpstr>
      <vt:lpstr>Times New Roman</vt:lpstr>
      <vt:lpstr>Office Theme</vt:lpstr>
      <vt:lpstr>Advanced Cybercrime Training for Judges and Prosecutors</vt:lpstr>
      <vt:lpstr>Session Objectives</vt:lpstr>
      <vt:lpstr>Feedback on the Exercise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Zahid Jamil</cp:lastModifiedBy>
  <cp:revision>539</cp:revision>
  <dcterms:created xsi:type="dcterms:W3CDTF">2012-01-26T09:33:22Z</dcterms:created>
  <dcterms:modified xsi:type="dcterms:W3CDTF">2017-10-30T08:09:57Z</dcterms:modified>
</cp:coreProperties>
</file>